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7" r:id="rId6"/>
    <p:sldId id="269" r:id="rId7"/>
    <p:sldId id="257" r:id="rId8"/>
    <p:sldId id="259" r:id="rId9"/>
    <p:sldId id="268" r:id="rId10"/>
    <p:sldId id="260" r:id="rId11"/>
    <p:sldId id="270" r:id="rId12"/>
    <p:sldId id="271" r:id="rId13"/>
    <p:sldId id="272" r:id="rId14"/>
    <p:sldId id="273" r:id="rId15"/>
    <p:sldId id="274" r:id="rId16"/>
    <p:sldId id="265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A5"/>
    <a:srgbClr val="8A9B9B"/>
    <a:srgbClr val="00111F"/>
    <a:srgbClr val="00283B"/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09.05.2021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09.05.2021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robertsaramet@pm.m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leste.ro/modul-incarcare-baterii-litiu-1a-usb-c-tp4056.html" TargetMode="External"/><Relationship Id="rId3" Type="http://schemas.openxmlformats.org/officeDocument/2006/relationships/hyperlink" Target="https://cleste.ro/placa-de-dezvoltare-compatibila-cu-arduino-mega-2560.html" TargetMode="External"/><Relationship Id="rId7" Type="http://schemas.openxmlformats.org/officeDocument/2006/relationships/hyperlink" Target="https://cleste.ro/senzor-ultrasonic-hc-sr04.html" TargetMode="External"/><Relationship Id="rId2" Type="http://schemas.openxmlformats.org/officeDocument/2006/relationships/hyperlink" Target="https://cleste.ro/raspberry-pi-3-model-b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optimusdigital.ro/ro/altele/12072-senzori-de-linie-maker-line-pentru-incepatori.html?search_query=maker+line&amp;results=2" TargetMode="External"/><Relationship Id="rId5" Type="http://schemas.openxmlformats.org/officeDocument/2006/relationships/hyperlink" Target="https://cleste.ro/modul-rfid-cu-card-si-tag.html" TargetMode="External"/><Relationship Id="rId4" Type="http://schemas.openxmlformats.org/officeDocument/2006/relationships/hyperlink" Target="https://cleste.ro/placa-dezvoltare-esp12-mini-v2.html" TargetMode="External"/><Relationship Id="rId9" Type="http://schemas.openxmlformats.org/officeDocument/2006/relationships/hyperlink" Target="https://cleste.ro/buton-panou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91" y="377122"/>
            <a:ext cx="9155634" cy="61037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ro-RO" dirty="0" err="1" smtClean="0"/>
              <a:t>lset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</a:t>
            </a:r>
            <a:r>
              <a:rPr lang="ro-RO" dirty="0" smtClean="0"/>
              <a:t>șina</a:t>
            </a:r>
          </a:p>
          <a:p>
            <a:r>
              <a:rPr lang="ro-RO" dirty="0" smtClean="0"/>
              <a:t>autonomă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o-RO" dirty="0" err="1" smtClean="0"/>
              <a:t>Infoeducație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697A7-775B-4995-AFA7-E4B1B1C1C8F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o-RO" dirty="0" smtClean="0"/>
              <a:t>2021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6" r="18676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881205" y="3090573"/>
            <a:ext cx="4421857" cy="1750016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rgbClr val="8A9B9B"/>
                </a:solidFill>
              </a:rPr>
              <a:t>navigare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prin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evitarea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obstacolelor</a:t>
            </a:r>
            <a:endParaRPr lang="en-US" sz="1400" dirty="0" smtClean="0">
              <a:solidFill>
                <a:srgbClr val="8A9B9B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rgbClr val="8A9B9B"/>
                </a:solidFill>
              </a:rPr>
              <a:t>urm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err="1" smtClean="0">
                <a:solidFill>
                  <a:srgbClr val="8A9B9B"/>
                </a:solidFill>
              </a:rPr>
              <a:t>rire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traseu</a:t>
            </a:r>
            <a:r>
              <a:rPr lang="en-US" sz="1400" dirty="0" smtClean="0">
                <a:solidFill>
                  <a:srgbClr val="8A9B9B"/>
                </a:solidFill>
              </a:rPr>
              <a:t> + </a:t>
            </a:r>
            <a:r>
              <a:rPr lang="en-US" sz="1400" dirty="0" err="1" smtClean="0">
                <a:solidFill>
                  <a:srgbClr val="8A9B9B"/>
                </a:solidFill>
              </a:rPr>
              <a:t>evitare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obstacole</a:t>
            </a:r>
            <a:r>
              <a:rPr lang="en-US" sz="1400" dirty="0" smtClean="0">
                <a:solidFill>
                  <a:srgbClr val="8A9B9B"/>
                </a:solidFill>
              </a:rPr>
              <a:t> &amp; </a:t>
            </a:r>
            <a:r>
              <a:rPr lang="en-US" sz="1400" dirty="0" err="1" smtClean="0">
                <a:solidFill>
                  <a:srgbClr val="8A9B9B"/>
                </a:solidFill>
              </a:rPr>
              <a:t>urmarea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semnelor</a:t>
            </a:r>
            <a:r>
              <a:rPr lang="en-US" sz="1400" dirty="0" smtClean="0">
                <a:solidFill>
                  <a:srgbClr val="8A9B9B"/>
                </a:solidFill>
              </a:rPr>
              <a:t> de </a:t>
            </a:r>
            <a:r>
              <a:rPr lang="en-US" sz="1400" dirty="0" err="1" smtClean="0">
                <a:solidFill>
                  <a:srgbClr val="8A9B9B"/>
                </a:solidFill>
              </a:rPr>
              <a:t>circula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ie</a:t>
            </a:r>
            <a:endParaRPr lang="en-US" sz="1400" dirty="0" smtClean="0">
              <a:solidFill>
                <a:srgbClr val="8A9B9B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rgbClr val="8A9B9B"/>
                </a:solidFill>
              </a:rPr>
              <a:t>navigare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automat</a:t>
            </a:r>
            <a:r>
              <a:rPr lang="ro-RO" sz="1400" dirty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 c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err="1" smtClean="0">
                <a:solidFill>
                  <a:srgbClr val="8A9B9B"/>
                </a:solidFill>
              </a:rPr>
              <a:t>tre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destina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setat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prin</a:t>
            </a:r>
            <a:r>
              <a:rPr lang="en-US" sz="1400" dirty="0" smtClean="0">
                <a:solidFill>
                  <a:srgbClr val="8A9B9B"/>
                </a:solidFill>
              </a:rPr>
              <a:t> GPS cu </a:t>
            </a:r>
            <a:r>
              <a:rPr lang="en-US" sz="1400" dirty="0" err="1" smtClean="0">
                <a:solidFill>
                  <a:srgbClr val="8A9B9B"/>
                </a:solidFill>
              </a:rPr>
              <a:t>ajutorul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interfe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ei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web + </a:t>
            </a:r>
            <a:r>
              <a:rPr lang="en-US" sz="1400" dirty="0" err="1" smtClean="0">
                <a:solidFill>
                  <a:srgbClr val="8A9B9B"/>
                </a:solidFill>
              </a:rPr>
              <a:t>evitare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obstacole</a:t>
            </a:r>
            <a:endParaRPr lang="en-US" sz="1400" dirty="0" smtClean="0">
              <a:solidFill>
                <a:srgbClr val="8A9B9B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8A9B9B"/>
                </a:solidFill>
              </a:rPr>
              <a:t>control de la </a:t>
            </a:r>
            <a:r>
              <a:rPr lang="en-US" sz="1400" dirty="0" err="1" smtClean="0">
                <a:solidFill>
                  <a:srgbClr val="8A9B9B"/>
                </a:solidFill>
              </a:rPr>
              <a:t>distan</a:t>
            </a:r>
            <a:r>
              <a:rPr lang="ro-RO" sz="1400" dirty="0" err="1" smtClean="0">
                <a:solidFill>
                  <a:srgbClr val="8A9B9B"/>
                </a:solidFill>
              </a:rPr>
              <a:t>ț</a:t>
            </a:r>
            <a:r>
              <a:rPr lang="ro-RO" sz="1400" dirty="0" err="1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prin</a:t>
            </a:r>
            <a:r>
              <a:rPr lang="en-US" sz="1400" dirty="0" smtClean="0">
                <a:solidFill>
                  <a:srgbClr val="8A9B9B"/>
                </a:solidFill>
              </a:rPr>
              <a:t> joystick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ro-RO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033606" y="4840589"/>
            <a:ext cx="4510694" cy="1049350"/>
          </a:xfrm>
        </p:spPr>
        <p:txBody>
          <a:bodyPr>
            <a:noAutofit/>
          </a:bodyPr>
          <a:lstStyle/>
          <a:p>
            <a:r>
              <a:rPr lang="ro-RO" sz="1600" dirty="0">
                <a:solidFill>
                  <a:schemeClr val="bg2"/>
                </a:solidFill>
              </a:rPr>
              <a:t>Î</a:t>
            </a:r>
            <a:r>
              <a:rPr lang="en-US" sz="1500" dirty="0" smtClean="0">
                <a:solidFill>
                  <a:schemeClr val="bg2"/>
                </a:solidFill>
              </a:rPr>
              <a:t>ns</a:t>
            </a:r>
            <a:r>
              <a:rPr lang="ro-RO" sz="1500" dirty="0" smtClean="0">
                <a:solidFill>
                  <a:schemeClr val="bg2"/>
                </a:solidFill>
              </a:rPr>
              <a:t>ă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err="1" smtClean="0">
                <a:solidFill>
                  <a:schemeClr val="bg2"/>
                </a:solidFill>
              </a:rPr>
              <a:t>fiecare</a:t>
            </a:r>
            <a:r>
              <a:rPr lang="en-US" sz="1500" dirty="0" smtClean="0">
                <a:solidFill>
                  <a:schemeClr val="bg2"/>
                </a:solidFill>
              </a:rPr>
              <a:t> funcție </a:t>
            </a:r>
            <a:r>
              <a:rPr lang="en-US" sz="1500" dirty="0" err="1" smtClean="0">
                <a:solidFill>
                  <a:schemeClr val="bg2"/>
                </a:solidFill>
              </a:rPr>
              <a:t>poate</a:t>
            </a:r>
            <a:r>
              <a:rPr lang="en-US" sz="1500" dirty="0" smtClean="0">
                <a:solidFill>
                  <a:schemeClr val="bg2"/>
                </a:solidFill>
              </a:rPr>
              <a:t> fi </a:t>
            </a:r>
            <a:r>
              <a:rPr lang="en-US" sz="1500" dirty="0" err="1" smtClean="0">
                <a:solidFill>
                  <a:schemeClr val="bg2"/>
                </a:solidFill>
              </a:rPr>
              <a:t>activat</a:t>
            </a:r>
            <a:r>
              <a:rPr lang="ro-RO" sz="1500" dirty="0" smtClean="0">
                <a:solidFill>
                  <a:schemeClr val="bg2"/>
                </a:solidFill>
              </a:rPr>
              <a:t>ă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smtClean="0">
                <a:solidFill>
                  <a:schemeClr val="bg2"/>
                </a:solidFill>
              </a:rPr>
              <a:t>sau </a:t>
            </a:r>
            <a:r>
              <a:rPr lang="en-US" sz="1500" dirty="0" err="1" smtClean="0">
                <a:solidFill>
                  <a:schemeClr val="bg2"/>
                </a:solidFill>
              </a:rPr>
              <a:t>dezactivat</a:t>
            </a:r>
            <a:r>
              <a:rPr lang="ro-RO" sz="1500" dirty="0" smtClean="0">
                <a:solidFill>
                  <a:schemeClr val="bg2"/>
                </a:solidFill>
              </a:rPr>
              <a:t>ă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smtClean="0">
                <a:solidFill>
                  <a:schemeClr val="bg2"/>
                </a:solidFill>
              </a:rPr>
              <a:t>cu </a:t>
            </a:r>
            <a:r>
              <a:rPr lang="en-US" sz="1500" dirty="0" smtClean="0">
                <a:solidFill>
                  <a:schemeClr val="bg2"/>
                </a:solidFill>
              </a:rPr>
              <a:t>u</a:t>
            </a:r>
            <a:r>
              <a:rPr lang="ro-RO" sz="1500" dirty="0" smtClean="0">
                <a:solidFill>
                  <a:schemeClr val="bg2"/>
                </a:solidFill>
              </a:rPr>
              <a:t>ș</a:t>
            </a:r>
            <a:r>
              <a:rPr lang="en-US" sz="1500" dirty="0" err="1" smtClean="0">
                <a:solidFill>
                  <a:schemeClr val="bg2"/>
                </a:solidFill>
              </a:rPr>
              <a:t>urin</a:t>
            </a:r>
            <a:r>
              <a:rPr lang="ro-RO" sz="1500" dirty="0" err="1" smtClean="0">
                <a:solidFill>
                  <a:schemeClr val="bg2"/>
                </a:solidFill>
              </a:rPr>
              <a:t>ță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err="1" smtClean="0">
                <a:solidFill>
                  <a:schemeClr val="bg2"/>
                </a:solidFill>
              </a:rPr>
              <a:t>prin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err="1" smtClean="0">
                <a:solidFill>
                  <a:schemeClr val="bg2"/>
                </a:solidFill>
              </a:rPr>
              <a:t>simpla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err="1" smtClean="0">
                <a:solidFill>
                  <a:schemeClr val="bg2"/>
                </a:solidFill>
              </a:rPr>
              <a:t>setare</a:t>
            </a:r>
            <a:r>
              <a:rPr lang="en-US" sz="1500" dirty="0" smtClean="0">
                <a:solidFill>
                  <a:schemeClr val="bg2"/>
                </a:solidFill>
              </a:rPr>
              <a:t> a </a:t>
            </a:r>
            <a:r>
              <a:rPr lang="en-US" sz="1500" dirty="0" err="1" smtClean="0">
                <a:solidFill>
                  <a:schemeClr val="bg2"/>
                </a:solidFill>
              </a:rPr>
              <a:t>unui</a:t>
            </a:r>
            <a:r>
              <a:rPr lang="en-US" sz="1500" dirty="0" smtClean="0">
                <a:solidFill>
                  <a:schemeClr val="bg2"/>
                </a:solidFill>
              </a:rPr>
              <a:t> flag </a:t>
            </a:r>
            <a:r>
              <a:rPr lang="ro-RO" sz="1500" dirty="0" smtClean="0">
                <a:solidFill>
                  <a:schemeClr val="bg2"/>
                </a:solidFill>
              </a:rPr>
              <a:t>î</a:t>
            </a:r>
            <a:r>
              <a:rPr lang="en-US" sz="1500" dirty="0" smtClean="0">
                <a:solidFill>
                  <a:schemeClr val="bg2"/>
                </a:solidFill>
              </a:rPr>
              <a:t>n </a:t>
            </a:r>
            <a:r>
              <a:rPr lang="en-US" sz="1500" dirty="0" smtClean="0">
                <a:solidFill>
                  <a:schemeClr val="bg2"/>
                </a:solidFill>
              </a:rPr>
              <a:t>cod (ex: </a:t>
            </a:r>
            <a:r>
              <a:rPr lang="en-US" sz="1500" dirty="0" err="1" smtClean="0">
                <a:solidFill>
                  <a:schemeClr val="bg2"/>
                </a:solidFill>
              </a:rPr>
              <a:t>avoidObstacles</a:t>
            </a:r>
            <a:r>
              <a:rPr lang="en-US" sz="1500" dirty="0" smtClean="0">
                <a:solidFill>
                  <a:schemeClr val="bg2"/>
                </a:solidFill>
              </a:rPr>
              <a:t> = 0, joystick = 1), </a:t>
            </a:r>
            <a:r>
              <a:rPr lang="en-US" sz="1500" dirty="0" err="1" smtClean="0">
                <a:solidFill>
                  <a:schemeClr val="bg2"/>
                </a:solidFill>
              </a:rPr>
              <a:t>astfel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smtClean="0">
                <a:solidFill>
                  <a:schemeClr val="bg2"/>
                </a:solidFill>
              </a:rPr>
              <a:t>put</a:t>
            </a:r>
            <a:r>
              <a:rPr lang="ro-RO" sz="1500" dirty="0">
                <a:solidFill>
                  <a:schemeClr val="bg2"/>
                </a:solidFill>
              </a:rPr>
              <a:t>â</a:t>
            </a:r>
            <a:r>
              <a:rPr lang="en-US" sz="1500" dirty="0" err="1" smtClean="0">
                <a:solidFill>
                  <a:schemeClr val="bg2"/>
                </a:solidFill>
              </a:rPr>
              <a:t>nd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smtClean="0">
                <a:solidFill>
                  <a:schemeClr val="bg2"/>
                </a:solidFill>
              </a:rPr>
              <a:t>fi </a:t>
            </a:r>
            <a:r>
              <a:rPr lang="en-US" sz="1500" dirty="0" err="1" smtClean="0">
                <a:solidFill>
                  <a:schemeClr val="bg2"/>
                </a:solidFill>
              </a:rPr>
              <a:t>combinate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en-US" sz="1500" dirty="0" smtClean="0">
                <a:solidFill>
                  <a:schemeClr val="bg2"/>
                </a:solidFill>
              </a:rPr>
              <a:t>dup</a:t>
            </a:r>
            <a:r>
              <a:rPr lang="ro-RO" sz="1500" dirty="0" smtClean="0">
                <a:solidFill>
                  <a:schemeClr val="bg2"/>
                </a:solidFill>
              </a:rPr>
              <a:t>ă</a:t>
            </a:r>
            <a:r>
              <a:rPr lang="en-US" sz="1500" dirty="0" smtClean="0">
                <a:solidFill>
                  <a:schemeClr val="bg2"/>
                </a:solidFill>
              </a:rPr>
              <a:t> </a:t>
            </a:r>
            <a:r>
              <a:rPr lang="ro-RO" sz="1500" dirty="0" smtClean="0">
                <a:solidFill>
                  <a:schemeClr val="bg2"/>
                </a:solidFill>
              </a:rPr>
              <a:t>placul </a:t>
            </a:r>
            <a:r>
              <a:rPr lang="en-US" sz="1500" dirty="0" err="1" smtClean="0">
                <a:solidFill>
                  <a:schemeClr val="bg2"/>
                </a:solidFill>
              </a:rPr>
              <a:t>utilizatorului</a:t>
            </a:r>
            <a:r>
              <a:rPr lang="en-US" sz="1500" dirty="0" smtClean="0">
                <a:solidFill>
                  <a:schemeClr val="bg2"/>
                </a:solidFill>
              </a:rPr>
              <a:t>.</a:t>
            </a:r>
            <a:endParaRPr lang="ro-RO" sz="1500" dirty="0">
              <a:solidFill>
                <a:schemeClr val="bg2"/>
              </a:solidFill>
            </a:endParaRPr>
          </a:p>
        </p:txBody>
      </p:sp>
      <p:sp>
        <p:nvSpPr>
          <p:cNvPr id="22" name="Text Placeholder 9"/>
          <p:cNvSpPr txBox="1">
            <a:spLocks/>
          </p:cNvSpPr>
          <p:nvPr/>
        </p:nvSpPr>
        <p:spPr>
          <a:xfrm>
            <a:off x="7033606" y="239391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Alset</a:t>
            </a:r>
            <a:r>
              <a:rPr lang="en-US" dirty="0" smtClean="0"/>
              <a:t> </a:t>
            </a:r>
            <a:r>
              <a:rPr lang="en-US" dirty="0" err="1" smtClean="0"/>
              <a:t>poate</a:t>
            </a:r>
            <a:r>
              <a:rPr lang="en-US" dirty="0" smtClean="0"/>
              <a:t> opera </a:t>
            </a:r>
            <a:r>
              <a:rPr lang="ro-RO" dirty="0" smtClean="0"/>
              <a:t>î</a:t>
            </a:r>
            <a:r>
              <a:rPr lang="en-US" dirty="0" smtClean="0"/>
              <a:t>n </a:t>
            </a:r>
            <a:r>
              <a:rPr lang="en-US" dirty="0" err="1" smtClean="0"/>
              <a:t>patru</a:t>
            </a:r>
            <a:r>
              <a:rPr lang="en-US" dirty="0" smtClean="0"/>
              <a:t> </a:t>
            </a:r>
            <a:r>
              <a:rPr lang="en-US" dirty="0" err="1" smtClean="0"/>
              <a:t>moduri</a:t>
            </a:r>
            <a:r>
              <a:rPr lang="en-US" dirty="0" smtClean="0"/>
              <a:t> </a:t>
            </a:r>
            <a:r>
              <a:rPr lang="en-US" dirty="0" err="1" smtClean="0"/>
              <a:t>principale</a:t>
            </a:r>
            <a:r>
              <a:rPr lang="en-US" dirty="0" smtClean="0"/>
              <a:t>, enumerate </a:t>
            </a:r>
            <a:r>
              <a:rPr lang="ro-RO" dirty="0" smtClean="0"/>
              <a:t>î</a:t>
            </a:r>
            <a:r>
              <a:rPr lang="en-US" dirty="0" smtClean="0"/>
              <a:t>n </a:t>
            </a:r>
            <a:r>
              <a:rPr lang="en-US" dirty="0" err="1" smtClean="0"/>
              <a:t>ordinea</a:t>
            </a:r>
            <a:r>
              <a:rPr lang="en-US" dirty="0" smtClean="0"/>
              <a:t> </a:t>
            </a:r>
            <a:r>
              <a:rPr lang="en-US" dirty="0" err="1" smtClean="0"/>
              <a:t>independen</a:t>
            </a:r>
            <a:r>
              <a:rPr lang="ro-RO" dirty="0"/>
              <a:t>ț</a:t>
            </a:r>
            <a:r>
              <a:rPr lang="en-US" dirty="0" err="1" smtClean="0"/>
              <a:t>ei</a:t>
            </a:r>
            <a:r>
              <a:rPr lang="en-U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utilizator</a:t>
            </a:r>
            <a:r>
              <a:rPr lang="en-US" dirty="0" smtClean="0"/>
              <a:t> </a:t>
            </a:r>
            <a:r>
              <a:rPr lang="ro-RO" dirty="0" err="1"/>
              <a:t>ș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mediu</a:t>
            </a:r>
            <a:r>
              <a:rPr lang="en-US" dirty="0" smtClean="0"/>
              <a:t>: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7684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Despre</a:t>
            </a:r>
            <a:r>
              <a:rPr lang="en-US" dirty="0" smtClean="0"/>
              <a:t> cod</a:t>
            </a:r>
            <a:endParaRPr lang="ro-RO" dirty="0"/>
          </a:p>
        </p:txBody>
      </p:sp>
      <p:sp>
        <p:nvSpPr>
          <p:cNvPr id="8" name="TextBox 7"/>
          <p:cNvSpPr txBox="1"/>
          <p:nvPr/>
        </p:nvSpPr>
        <p:spPr>
          <a:xfrm>
            <a:off x="523875" y="2333625"/>
            <a:ext cx="4267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rgbClr val="FFC000"/>
                </a:solidFill>
              </a:rPr>
              <a:t>Codul pentru Alset este </a:t>
            </a:r>
            <a:r>
              <a:rPr lang="ro-RO" sz="2000" dirty="0" smtClean="0">
                <a:solidFill>
                  <a:srgbClr val="FFC000"/>
                </a:solidFill>
              </a:rPr>
              <a:t>î</a:t>
            </a:r>
            <a:r>
              <a:rPr lang="ro-RO" sz="2000" dirty="0" smtClean="0">
                <a:solidFill>
                  <a:srgbClr val="FFC000"/>
                </a:solidFill>
              </a:rPr>
              <a:t>mpărțit </a:t>
            </a:r>
            <a:r>
              <a:rPr lang="ro-RO" sz="2000" dirty="0">
                <a:solidFill>
                  <a:srgbClr val="FFC000"/>
                </a:solidFill>
              </a:rPr>
              <a:t>pe </a:t>
            </a:r>
            <a:r>
              <a:rPr lang="ro-RO" sz="2000" dirty="0" err="1">
                <a:solidFill>
                  <a:srgbClr val="FFC000"/>
                </a:solidFill>
              </a:rPr>
              <a:t>Raspberry</a:t>
            </a:r>
            <a:r>
              <a:rPr lang="ro-RO" sz="2000" dirty="0">
                <a:solidFill>
                  <a:srgbClr val="FFC000"/>
                </a:solidFill>
              </a:rPr>
              <a:t> Pi </a:t>
            </a:r>
            <a:r>
              <a:rPr lang="ro-RO" sz="2000" dirty="0" smtClean="0">
                <a:solidFill>
                  <a:srgbClr val="FFC000"/>
                </a:solidFill>
              </a:rPr>
              <a:t>și </a:t>
            </a:r>
            <a:r>
              <a:rPr lang="ro-RO" sz="2000" dirty="0" err="1">
                <a:solidFill>
                  <a:srgbClr val="FFC000"/>
                </a:solidFill>
              </a:rPr>
              <a:t>Arduino</a:t>
            </a:r>
            <a:r>
              <a:rPr lang="ro-RO" sz="2000" dirty="0">
                <a:solidFill>
                  <a:srgbClr val="FFC000"/>
                </a:solidFill>
              </a:rPr>
              <a:t>, ele </a:t>
            </a:r>
            <a:r>
              <a:rPr lang="ro-RO" sz="2000" dirty="0" smtClean="0">
                <a:solidFill>
                  <a:srgbClr val="FFC000"/>
                </a:solidFill>
              </a:rPr>
              <a:t>rulând </a:t>
            </a:r>
            <a:r>
              <a:rPr lang="ro-RO" sz="2000" dirty="0" err="1">
                <a:solidFill>
                  <a:srgbClr val="FFC000"/>
                </a:solidFill>
              </a:rPr>
              <a:t>Python</a:t>
            </a:r>
            <a:r>
              <a:rPr lang="ro-RO" sz="2000" dirty="0">
                <a:solidFill>
                  <a:srgbClr val="FFC000"/>
                </a:solidFill>
              </a:rPr>
              <a:t> &amp; </a:t>
            </a:r>
            <a:r>
              <a:rPr lang="ro-RO" sz="2000" dirty="0" err="1">
                <a:solidFill>
                  <a:srgbClr val="FFC000"/>
                </a:solidFill>
              </a:rPr>
              <a:t>JavaScript</a:t>
            </a:r>
            <a:r>
              <a:rPr lang="ro-RO" sz="2000" dirty="0">
                <a:solidFill>
                  <a:srgbClr val="FFC000"/>
                </a:solidFill>
              </a:rPr>
              <a:t>, respectiv C</a:t>
            </a:r>
            <a:r>
              <a:rPr lang="ro-RO" sz="2000" dirty="0" smtClean="0">
                <a:solidFill>
                  <a:srgbClr val="FFC000"/>
                </a:solidFill>
              </a:rPr>
              <a:t>++</a:t>
            </a:r>
            <a:r>
              <a:rPr lang="en-US" sz="2000" dirty="0" smtClean="0">
                <a:solidFill>
                  <a:srgbClr val="FFC000"/>
                </a:solidFill>
              </a:rPr>
              <a:t>.</a:t>
            </a:r>
            <a:endParaRPr lang="ro-RO" sz="2000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875" y="3629025"/>
            <a:ext cx="369899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8A9B9B"/>
                </a:solidFill>
              </a:rPr>
              <a:t>Toate </a:t>
            </a:r>
            <a:r>
              <a:rPr lang="en-US" sz="1400" dirty="0" err="1" smtClean="0">
                <a:solidFill>
                  <a:srgbClr val="8A9B9B"/>
                </a:solidFill>
              </a:rPr>
              <a:t>func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iile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care </a:t>
            </a:r>
            <a:r>
              <a:rPr lang="en-US" sz="1400" dirty="0" err="1" smtClean="0">
                <a:solidFill>
                  <a:srgbClr val="8A9B9B"/>
                </a:solidFill>
              </a:rPr>
              <a:t>necesit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interac</a:t>
            </a:r>
            <a:r>
              <a:rPr lang="ro-RO" sz="1400" dirty="0" smtClean="0">
                <a:solidFill>
                  <a:srgbClr val="8A9B9B"/>
                </a:solidFill>
              </a:rPr>
              <a:t>ți</a:t>
            </a:r>
            <a:r>
              <a:rPr lang="en-US" sz="1400" dirty="0" err="1" smtClean="0">
                <a:solidFill>
                  <a:srgbClr val="8A9B9B"/>
                </a:solidFill>
              </a:rPr>
              <a:t>unea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cu hardware-</a:t>
            </a:r>
            <a:r>
              <a:rPr lang="en-US" sz="1400" dirty="0" err="1" smtClean="0">
                <a:solidFill>
                  <a:srgbClr val="8A9B9B"/>
                </a:solidFill>
              </a:rPr>
              <a:t>ul</a:t>
            </a:r>
            <a:r>
              <a:rPr lang="en-US" sz="1400" dirty="0" smtClean="0">
                <a:solidFill>
                  <a:srgbClr val="8A9B9B"/>
                </a:solidFill>
              </a:rPr>
              <a:t> sunt </a:t>
            </a:r>
            <a:r>
              <a:rPr lang="en-US" sz="1400" dirty="0" err="1" smtClean="0">
                <a:solidFill>
                  <a:srgbClr val="8A9B9B"/>
                </a:solidFill>
              </a:rPr>
              <a:t>realizate</a:t>
            </a:r>
            <a:r>
              <a:rPr lang="en-US" sz="1400" dirty="0" smtClean="0">
                <a:solidFill>
                  <a:srgbClr val="8A9B9B"/>
                </a:solidFill>
              </a:rPr>
              <a:t> de Arduino, </a:t>
            </a:r>
            <a:r>
              <a:rPr lang="en-US" sz="1400" dirty="0" err="1" smtClean="0">
                <a:solidFill>
                  <a:srgbClr val="8A9B9B"/>
                </a:solidFill>
              </a:rPr>
              <a:t>iar</a:t>
            </a:r>
            <a:r>
              <a:rPr lang="en-US" sz="1400" dirty="0" smtClean="0">
                <a:solidFill>
                  <a:srgbClr val="8A9B9B"/>
                </a:solidFill>
              </a:rPr>
              <a:t> la </a:t>
            </a:r>
            <a:r>
              <a:rPr lang="en-US" sz="1400" dirty="0" err="1" smtClean="0">
                <a:solidFill>
                  <a:srgbClr val="8A9B9B"/>
                </a:solidFill>
              </a:rPr>
              <a:t>nevoie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informa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smtClean="0">
                <a:solidFill>
                  <a:srgbClr val="8A9B9B"/>
                </a:solidFill>
              </a:rPr>
              <a:t>ii </a:t>
            </a:r>
            <a:r>
              <a:rPr lang="en-US" sz="1400" dirty="0" smtClean="0">
                <a:solidFill>
                  <a:srgbClr val="8A9B9B"/>
                </a:solidFill>
              </a:rPr>
              <a:t>pot fi </a:t>
            </a:r>
            <a:r>
              <a:rPr lang="en-US" sz="1400" dirty="0" err="1" smtClean="0">
                <a:solidFill>
                  <a:srgbClr val="8A9B9B"/>
                </a:solidFill>
              </a:rPr>
              <a:t>transmise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ro-RO" sz="1400" dirty="0" err="1">
                <a:solidFill>
                  <a:srgbClr val="8A9B9B"/>
                </a:solidFill>
              </a:rPr>
              <a:t>î</a:t>
            </a:r>
            <a:r>
              <a:rPr lang="en-US" sz="1400" dirty="0" err="1" smtClean="0">
                <a:solidFill>
                  <a:srgbClr val="8A9B9B"/>
                </a:solidFill>
              </a:rPr>
              <a:t>ntre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acesta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ro-RO" sz="1400" dirty="0" err="1">
                <a:solidFill>
                  <a:srgbClr val="8A9B9B"/>
                </a:solidFill>
              </a:rPr>
              <a:t>ș</a:t>
            </a:r>
            <a:r>
              <a:rPr lang="en-US" sz="1400" dirty="0" err="1" smtClean="0">
                <a:solidFill>
                  <a:srgbClr val="8A9B9B"/>
                </a:solidFill>
              </a:rPr>
              <a:t>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Raspberry Pi </a:t>
            </a:r>
            <a:r>
              <a:rPr lang="en-US" sz="1400" dirty="0" err="1" smtClean="0">
                <a:solidFill>
                  <a:srgbClr val="8A9B9B"/>
                </a:solidFill>
              </a:rPr>
              <a:t>prin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interfa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smtClean="0">
                <a:solidFill>
                  <a:srgbClr val="8A9B9B"/>
                </a:solidFill>
              </a:rPr>
              <a:t>a </a:t>
            </a:r>
            <a:r>
              <a:rPr lang="en-US" sz="1400" dirty="0" smtClean="0">
                <a:solidFill>
                  <a:srgbClr val="8A9B9B"/>
                </a:solidFill>
              </a:rPr>
              <a:t>UART.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8A9B9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8A9B9B"/>
                </a:solidFill>
              </a:rPr>
              <a:t>Arduino </a:t>
            </a:r>
            <a:r>
              <a:rPr lang="en-US" sz="1400" dirty="0" err="1" smtClean="0">
                <a:solidFill>
                  <a:srgbClr val="8A9B9B"/>
                </a:solidFill>
              </a:rPr>
              <a:t>ob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ine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datele</a:t>
            </a:r>
            <a:r>
              <a:rPr lang="en-US" sz="1400" dirty="0" smtClean="0">
                <a:solidFill>
                  <a:srgbClr val="8A9B9B"/>
                </a:solidFill>
              </a:rPr>
              <a:t> de la </a:t>
            </a:r>
            <a:r>
              <a:rPr lang="en-US" sz="1400" dirty="0" err="1" smtClean="0">
                <a:solidFill>
                  <a:srgbClr val="8A9B9B"/>
                </a:solidFill>
              </a:rPr>
              <a:t>senzori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ro-RO" sz="1400" dirty="0" err="1">
                <a:solidFill>
                  <a:srgbClr val="8A9B9B"/>
                </a:solidFill>
              </a:rPr>
              <a:t>ș</a:t>
            </a:r>
            <a:r>
              <a:rPr lang="en-US" sz="1400" dirty="0" err="1" smtClean="0">
                <a:solidFill>
                  <a:srgbClr val="8A9B9B"/>
                </a:solidFill>
              </a:rPr>
              <a:t>i</a:t>
            </a:r>
            <a:r>
              <a:rPr lang="en-US" sz="1400" dirty="0" smtClean="0">
                <a:solidFill>
                  <a:srgbClr val="8A9B9B"/>
                </a:solidFill>
              </a:rPr>
              <a:t> ac</a:t>
            </a:r>
            <a:r>
              <a:rPr lang="ro-RO" sz="1400" dirty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ioneaz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asupra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acestora</a:t>
            </a:r>
            <a:r>
              <a:rPr lang="en-US" sz="1400" dirty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sau le </a:t>
            </a:r>
            <a:r>
              <a:rPr lang="en-US" sz="1400" dirty="0" err="1" smtClean="0">
                <a:solidFill>
                  <a:srgbClr val="8A9B9B"/>
                </a:solidFill>
              </a:rPr>
              <a:t>trrimite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mai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departe</a:t>
            </a:r>
            <a:r>
              <a:rPr lang="en-US" sz="1400" dirty="0" smtClean="0">
                <a:solidFill>
                  <a:srgbClr val="8A9B9B"/>
                </a:solidFill>
              </a:rPr>
              <a:t>. Pe Raspberry Pi are </a:t>
            </a:r>
            <a:r>
              <a:rPr lang="en-US" sz="1400" dirty="0" err="1" smtClean="0">
                <a:solidFill>
                  <a:srgbClr val="8A9B9B"/>
                </a:solidFill>
              </a:rPr>
              <a:t>loc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recunoa</a:t>
            </a:r>
            <a:r>
              <a:rPr lang="ro-RO" sz="1400" dirty="0" smtClean="0">
                <a:solidFill>
                  <a:srgbClr val="8A9B9B"/>
                </a:solidFill>
              </a:rPr>
              <a:t>ș</a:t>
            </a:r>
            <a:r>
              <a:rPr lang="en-US" sz="1400" dirty="0" err="1" smtClean="0">
                <a:solidFill>
                  <a:srgbClr val="8A9B9B"/>
                </a:solidFill>
              </a:rPr>
              <a:t>terea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semnelor</a:t>
            </a:r>
            <a:r>
              <a:rPr lang="en-US" sz="1400" dirty="0" smtClean="0">
                <a:solidFill>
                  <a:srgbClr val="8A9B9B"/>
                </a:solidFill>
              </a:rPr>
              <a:t> de </a:t>
            </a:r>
            <a:r>
              <a:rPr lang="en-US" sz="1400" dirty="0" err="1" smtClean="0">
                <a:solidFill>
                  <a:srgbClr val="8A9B9B"/>
                </a:solidFill>
              </a:rPr>
              <a:t>circula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ro-RO" sz="1400" dirty="0" err="1">
                <a:solidFill>
                  <a:srgbClr val="8A9B9B"/>
                </a:solidFill>
              </a:rPr>
              <a:t>ș</a:t>
            </a:r>
            <a:r>
              <a:rPr lang="en-US" sz="1400" dirty="0" err="1" smtClean="0">
                <a:solidFill>
                  <a:srgbClr val="8A9B9B"/>
                </a:solidFill>
              </a:rPr>
              <a:t>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tot de </a:t>
            </a:r>
            <a:r>
              <a:rPr lang="en-US" sz="1400" dirty="0" err="1" smtClean="0">
                <a:solidFill>
                  <a:srgbClr val="8A9B9B"/>
                </a:solidFill>
              </a:rPr>
              <a:t>acesta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este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g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err="1" smtClean="0">
                <a:solidFill>
                  <a:srgbClr val="8A9B9B"/>
                </a:solidFill>
              </a:rPr>
              <a:t>zduita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interfa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smtClean="0">
                <a:solidFill>
                  <a:srgbClr val="8A9B9B"/>
                </a:solidFill>
              </a:rPr>
              <a:t>a </a:t>
            </a:r>
            <a:r>
              <a:rPr lang="en-US" sz="1400" dirty="0" smtClean="0">
                <a:solidFill>
                  <a:srgbClr val="8A9B9B"/>
                </a:solidFill>
              </a:rPr>
              <a:t>web </a:t>
            </a:r>
            <a:r>
              <a:rPr lang="en-US" sz="1400" dirty="0" err="1" smtClean="0">
                <a:solidFill>
                  <a:srgbClr val="8A9B9B"/>
                </a:solidFill>
              </a:rPr>
              <a:t>prin</a:t>
            </a:r>
            <a:r>
              <a:rPr lang="en-US" sz="1400" dirty="0" smtClean="0">
                <a:solidFill>
                  <a:srgbClr val="8A9B9B"/>
                </a:solidFill>
              </a:rPr>
              <a:t> care </a:t>
            </a:r>
            <a:r>
              <a:rPr lang="en-US" sz="1400" dirty="0" err="1" smtClean="0">
                <a:solidFill>
                  <a:srgbClr val="8A9B9B"/>
                </a:solidFill>
              </a:rPr>
              <a:t>utilizatorul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poate</a:t>
            </a:r>
            <a:r>
              <a:rPr lang="en-US" sz="1400" dirty="0" smtClean="0">
                <a:solidFill>
                  <a:srgbClr val="8A9B9B"/>
                </a:solidFill>
              </a:rPr>
              <a:t> seta o </a:t>
            </a:r>
            <a:r>
              <a:rPr lang="en-US" sz="1400" dirty="0" err="1" smtClean="0">
                <a:solidFill>
                  <a:srgbClr val="8A9B9B"/>
                </a:solidFill>
              </a:rPr>
              <a:t>destina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ie</a:t>
            </a:r>
            <a:r>
              <a:rPr lang="en-US" sz="1400" dirty="0" smtClean="0">
                <a:solidFill>
                  <a:srgbClr val="8A9B9B"/>
                </a:solidFill>
              </a:rPr>
              <a:t>.</a:t>
            </a:r>
            <a:endParaRPr lang="ro-RO" sz="1400" dirty="0">
              <a:solidFill>
                <a:srgbClr val="8A9B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03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</a:t>
            </a:r>
            <a:endParaRPr lang="ro-RO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466975"/>
            <a:ext cx="508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tx2"/>
                </a:solidFill>
              </a:rPr>
              <a:t>Datorit</a:t>
            </a:r>
            <a:r>
              <a:rPr lang="ro-RO" sz="2000" dirty="0" smtClean="0">
                <a:solidFill>
                  <a:schemeClr val="tx2"/>
                </a:solidFill>
              </a:rPr>
              <a:t>ă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limita</a:t>
            </a:r>
            <a:r>
              <a:rPr lang="ro-RO" sz="2000" dirty="0" smtClean="0">
                <a:solidFill>
                  <a:schemeClr val="tx2"/>
                </a:solidFill>
              </a:rPr>
              <a:t>ț</a:t>
            </a:r>
            <a:r>
              <a:rPr lang="en-US" sz="2000" dirty="0" err="1" smtClean="0">
                <a:solidFill>
                  <a:schemeClr val="tx2"/>
                </a:solidFill>
              </a:rPr>
              <a:t>iilor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de </a:t>
            </a:r>
            <a:r>
              <a:rPr lang="en-US" sz="2000" dirty="0" err="1" smtClean="0">
                <a:solidFill>
                  <a:schemeClr val="tx2"/>
                </a:solidFill>
              </a:rPr>
              <a:t>timp</a:t>
            </a:r>
            <a:r>
              <a:rPr lang="en-US" sz="2000" dirty="0" smtClean="0">
                <a:solidFill>
                  <a:schemeClr val="tx2"/>
                </a:solidFill>
              </a:rPr>
              <a:t>, </a:t>
            </a:r>
            <a:r>
              <a:rPr lang="en-US" sz="2000" dirty="0" smtClean="0">
                <a:solidFill>
                  <a:schemeClr val="tx2"/>
                </a:solidFill>
              </a:rPr>
              <a:t>c</a:t>
            </a:r>
            <a:r>
              <a:rPr lang="ro-RO" sz="2000" dirty="0">
                <a:solidFill>
                  <a:schemeClr val="tx2"/>
                </a:solidFill>
              </a:rPr>
              <a:t>â</a:t>
            </a:r>
            <a:r>
              <a:rPr lang="en-US" sz="2000" dirty="0" smtClean="0">
                <a:solidFill>
                  <a:schemeClr val="tx2"/>
                </a:solidFill>
              </a:rPr>
              <a:t>t </a:t>
            </a:r>
            <a:r>
              <a:rPr lang="ro-RO" sz="2000" dirty="0" err="1">
                <a:solidFill>
                  <a:schemeClr val="tx2"/>
                </a:solidFill>
              </a:rPr>
              <a:t>ș</a:t>
            </a:r>
            <a:r>
              <a:rPr lang="en-US" sz="2000" dirty="0" err="1" smtClean="0">
                <a:solidFill>
                  <a:schemeClr val="tx2"/>
                </a:solidFill>
              </a:rPr>
              <a:t>i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financi</a:t>
            </a:r>
            <a:r>
              <a:rPr lang="ro-RO" sz="2000" dirty="0" smtClean="0">
                <a:solidFill>
                  <a:schemeClr val="tx2"/>
                </a:solidFill>
              </a:rPr>
              <a:t>a</a:t>
            </a:r>
            <a:r>
              <a:rPr lang="en-US" sz="2000" dirty="0" smtClean="0">
                <a:solidFill>
                  <a:schemeClr val="tx2"/>
                </a:solidFill>
              </a:rPr>
              <a:t>re</a:t>
            </a:r>
            <a:r>
              <a:rPr lang="en-US" sz="2000" dirty="0" smtClean="0">
                <a:solidFill>
                  <a:schemeClr val="tx2"/>
                </a:solidFill>
              </a:rPr>
              <a:t>, </a:t>
            </a:r>
            <a:r>
              <a:rPr lang="ro-RO" sz="2000" dirty="0">
                <a:solidFill>
                  <a:schemeClr val="tx2"/>
                </a:solidFill>
              </a:rPr>
              <a:t>î</a:t>
            </a:r>
            <a:r>
              <a:rPr lang="en-US" sz="2000" dirty="0" err="1" smtClean="0">
                <a:solidFill>
                  <a:schemeClr val="tx2"/>
                </a:solidFill>
              </a:rPr>
              <a:t>nc</a:t>
            </a:r>
            <a:r>
              <a:rPr lang="ro-RO" sz="2000" dirty="0" smtClean="0">
                <a:solidFill>
                  <a:schemeClr val="tx2"/>
                </a:solidFill>
              </a:rPr>
              <a:t>ă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nu am </a:t>
            </a:r>
            <a:r>
              <a:rPr lang="en-US" sz="2000" dirty="0" err="1" smtClean="0">
                <a:solidFill>
                  <a:schemeClr val="tx2"/>
                </a:solidFill>
              </a:rPr>
              <a:t>realizat</a:t>
            </a:r>
            <a:r>
              <a:rPr lang="en-US" sz="2000" dirty="0" smtClean="0">
                <a:solidFill>
                  <a:schemeClr val="tx2"/>
                </a:solidFill>
              </a:rPr>
              <a:t> tot </a:t>
            </a:r>
            <a:r>
              <a:rPr lang="en-US" sz="2000" dirty="0" err="1" smtClean="0">
                <a:solidFill>
                  <a:schemeClr val="tx2"/>
                </a:solidFill>
              </a:rPr>
              <a:t>ce</a:t>
            </a:r>
            <a:r>
              <a:rPr lang="en-US" sz="2000" dirty="0" smtClean="0">
                <a:solidFill>
                  <a:schemeClr val="tx2"/>
                </a:solidFill>
              </a:rPr>
              <a:t> ne-am </a:t>
            </a:r>
            <a:r>
              <a:rPr lang="en-US" sz="2000" dirty="0" err="1" smtClean="0">
                <a:solidFill>
                  <a:schemeClr val="tx2"/>
                </a:solidFill>
              </a:rPr>
              <a:t>dorit</a:t>
            </a:r>
            <a:r>
              <a:rPr lang="en-US" sz="2000" dirty="0" smtClean="0">
                <a:solidFill>
                  <a:schemeClr val="tx2"/>
                </a:solidFill>
              </a:rPr>
              <a:t> pentru </a:t>
            </a:r>
            <a:r>
              <a:rPr lang="en-US" sz="2000" dirty="0" err="1" smtClean="0">
                <a:solidFill>
                  <a:schemeClr val="tx2"/>
                </a:solidFill>
              </a:rPr>
              <a:t>Alset</a:t>
            </a:r>
            <a:r>
              <a:rPr lang="en-US" sz="2000" dirty="0" smtClean="0">
                <a:solidFill>
                  <a:schemeClr val="tx2"/>
                </a:solidFill>
              </a:rPr>
              <a:t>. </a:t>
            </a:r>
            <a:r>
              <a:rPr lang="en-US" sz="2000" dirty="0" smtClean="0">
                <a:solidFill>
                  <a:schemeClr val="tx2"/>
                </a:solidFill>
              </a:rPr>
              <a:t>C</a:t>
            </a:r>
            <a:r>
              <a:rPr lang="ro-RO" sz="2000" dirty="0">
                <a:solidFill>
                  <a:schemeClr val="tx2"/>
                </a:solidFill>
              </a:rPr>
              <a:t>â</a:t>
            </a:r>
            <a:r>
              <a:rPr lang="en-US" sz="2000" dirty="0" err="1" smtClean="0">
                <a:solidFill>
                  <a:schemeClr val="tx2"/>
                </a:solidFill>
              </a:rPr>
              <a:t>teva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dintre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func</a:t>
            </a:r>
            <a:r>
              <a:rPr lang="ro-RO" sz="2000" dirty="0" smtClean="0">
                <a:solidFill>
                  <a:schemeClr val="tx2"/>
                </a:solidFill>
              </a:rPr>
              <a:t>ț</a:t>
            </a:r>
            <a:r>
              <a:rPr lang="en-US" sz="2000" dirty="0" err="1" smtClean="0">
                <a:solidFill>
                  <a:schemeClr val="tx2"/>
                </a:solidFill>
              </a:rPr>
              <a:t>iile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pe care </a:t>
            </a:r>
            <a:r>
              <a:rPr lang="en-US" sz="2000" dirty="0" err="1" smtClean="0">
                <a:solidFill>
                  <a:schemeClr val="tx2"/>
                </a:solidFill>
              </a:rPr>
              <a:t>urmeaz</a:t>
            </a:r>
            <a:r>
              <a:rPr lang="ro-RO" sz="2000" dirty="0" smtClean="0">
                <a:solidFill>
                  <a:schemeClr val="tx2"/>
                </a:solidFill>
              </a:rPr>
              <a:t>ă</a:t>
            </a:r>
            <a:r>
              <a:rPr lang="en-US" sz="2000" dirty="0" smtClean="0">
                <a:solidFill>
                  <a:schemeClr val="tx2"/>
                </a:solidFill>
              </a:rPr>
              <a:t> s</a:t>
            </a:r>
            <a:r>
              <a:rPr lang="ro-RO" sz="2000" dirty="0" smtClean="0">
                <a:solidFill>
                  <a:schemeClr val="tx2"/>
                </a:solidFill>
              </a:rPr>
              <a:t>ă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le </a:t>
            </a:r>
            <a:r>
              <a:rPr lang="en-US" sz="2000" dirty="0" smtClean="0">
                <a:solidFill>
                  <a:schemeClr val="tx2"/>
                </a:solidFill>
              </a:rPr>
              <a:t>implement</a:t>
            </a:r>
            <a:r>
              <a:rPr lang="ro-RO" sz="2000" dirty="0" smtClean="0">
                <a:solidFill>
                  <a:schemeClr val="tx2"/>
                </a:solidFill>
              </a:rPr>
              <a:t>ă</a:t>
            </a:r>
            <a:r>
              <a:rPr lang="en-US" sz="2000" dirty="0" smtClean="0">
                <a:solidFill>
                  <a:schemeClr val="tx2"/>
                </a:solidFill>
              </a:rPr>
              <a:t>m </a:t>
            </a:r>
            <a:r>
              <a:rPr lang="en-US" sz="2000" dirty="0" err="1" smtClean="0">
                <a:solidFill>
                  <a:schemeClr val="tx2"/>
                </a:solidFill>
              </a:rPr>
              <a:t>includ</a:t>
            </a:r>
            <a:r>
              <a:rPr lang="en-US" sz="2000" dirty="0" smtClean="0">
                <a:solidFill>
                  <a:schemeClr val="tx2"/>
                </a:solidFill>
              </a:rPr>
              <a:t>:</a:t>
            </a:r>
            <a:endParaRPr lang="ro-RO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375" y="1257300"/>
            <a:ext cx="52768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2"/>
                </a:solidFill>
              </a:rPr>
              <a:t>O </a:t>
            </a:r>
            <a:r>
              <a:rPr lang="en-US" sz="1600" dirty="0" err="1" smtClean="0">
                <a:solidFill>
                  <a:schemeClr val="bg2"/>
                </a:solidFill>
              </a:rPr>
              <a:t>interfa</a:t>
            </a:r>
            <a:r>
              <a:rPr lang="ro-RO" sz="1600" dirty="0" err="1" smtClean="0">
                <a:solidFill>
                  <a:schemeClr val="bg2"/>
                </a:solidFill>
              </a:rPr>
              <a:t>ț</a:t>
            </a:r>
            <a:r>
              <a:rPr lang="ro-RO" sz="1600" dirty="0" err="1">
                <a:solidFill>
                  <a:schemeClr val="bg2"/>
                </a:solidFill>
              </a:rPr>
              <a:t>ă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prin</a:t>
            </a:r>
            <a:r>
              <a:rPr lang="en-US" sz="1600" dirty="0" smtClean="0">
                <a:solidFill>
                  <a:schemeClr val="bg2"/>
                </a:solidFill>
              </a:rPr>
              <a:t> care </a:t>
            </a:r>
            <a:r>
              <a:rPr lang="en-US" sz="1600" dirty="0" err="1" smtClean="0">
                <a:solidFill>
                  <a:schemeClr val="bg2"/>
                </a:solidFill>
              </a:rPr>
              <a:t>utilizatorul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poate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programa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robotul</a:t>
            </a:r>
            <a:r>
              <a:rPr lang="en-US" sz="1600" dirty="0" smtClean="0">
                <a:solidFill>
                  <a:schemeClr val="bg2"/>
                </a:solidFill>
              </a:rPr>
              <a:t> (ex: </a:t>
            </a:r>
            <a:r>
              <a:rPr lang="en-US" sz="1600" dirty="0" err="1" smtClean="0">
                <a:solidFill>
                  <a:schemeClr val="bg2"/>
                </a:solidFill>
              </a:rPr>
              <a:t>mergi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ro-RO" sz="1600" dirty="0" err="1">
                <a:solidFill>
                  <a:schemeClr val="bg2"/>
                </a:solidFill>
              </a:rPr>
              <a:t>î</a:t>
            </a:r>
            <a:r>
              <a:rPr lang="en-US" sz="1600" dirty="0" err="1" smtClean="0">
                <a:solidFill>
                  <a:schemeClr val="bg2"/>
                </a:solidFill>
              </a:rPr>
              <a:t>nainte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trei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metri</a:t>
            </a:r>
            <a:r>
              <a:rPr lang="en-US" sz="1600" dirty="0" smtClean="0">
                <a:solidFill>
                  <a:schemeClr val="bg2"/>
                </a:solidFill>
              </a:rPr>
              <a:t> la 60% din </a:t>
            </a:r>
            <a:r>
              <a:rPr lang="en-US" sz="1600" dirty="0" err="1" smtClean="0">
                <a:solidFill>
                  <a:schemeClr val="bg2"/>
                </a:solidFill>
              </a:rPr>
              <a:t>vitez</a:t>
            </a:r>
            <a:r>
              <a:rPr lang="ro-RO" sz="1600" dirty="0" smtClean="0">
                <a:solidFill>
                  <a:schemeClr val="bg2"/>
                </a:solidFill>
              </a:rPr>
              <a:t>ă</a:t>
            </a:r>
            <a:r>
              <a:rPr lang="en-US" sz="1600" dirty="0" smtClean="0">
                <a:solidFill>
                  <a:schemeClr val="bg2"/>
                </a:solidFill>
              </a:rPr>
              <a:t>, rote</a:t>
            </a:r>
            <a:r>
              <a:rPr lang="ro-RO" sz="1600" dirty="0">
                <a:solidFill>
                  <a:schemeClr val="bg2"/>
                </a:solidFill>
              </a:rPr>
              <a:t>ș</a:t>
            </a:r>
            <a:r>
              <a:rPr lang="en-US" sz="1600" dirty="0" err="1" smtClean="0">
                <a:solidFill>
                  <a:schemeClr val="bg2"/>
                </a:solidFill>
              </a:rPr>
              <a:t>te-te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ro-RO" sz="1600" dirty="0" smtClean="0">
                <a:solidFill>
                  <a:schemeClr val="bg2"/>
                </a:solidFill>
              </a:rPr>
              <a:t>pe loc </a:t>
            </a:r>
            <a:r>
              <a:rPr lang="en-US" sz="1600" dirty="0" smtClean="0">
                <a:solidFill>
                  <a:schemeClr val="bg2"/>
                </a:solidFill>
              </a:rPr>
              <a:t>60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°, 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ro-RO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sz="1600" dirty="0" err="1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poza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 de </a:t>
            </a:r>
            <a:r>
              <a:rPr lang="en-US" sz="1600" dirty="0" err="1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urm</a:t>
            </a:r>
            <a:r>
              <a:rPr lang="ro-RO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en-US" sz="1600" dirty="0" err="1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rire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600" dirty="0" err="1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utilizatorului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GPS </a:t>
            </a:r>
            <a:r>
              <a:rPr lang="ro-RO" sz="16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ș</a:t>
            </a:r>
            <a:r>
              <a:rPr lang="en-US" sz="1600" dirty="0" err="1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/sau </a:t>
            </a:r>
            <a:r>
              <a:rPr lang="en-US" sz="1600" dirty="0" err="1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recunoa</a:t>
            </a:r>
            <a:r>
              <a:rPr lang="ro-RO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ș</a:t>
            </a:r>
            <a:r>
              <a:rPr lang="en-US" sz="1600" dirty="0" err="1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tere</a:t>
            </a:r>
            <a:r>
              <a:rPr lang="en-US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facial</a:t>
            </a:r>
            <a:r>
              <a:rPr lang="ro-RO" sz="1600" dirty="0" smtClean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endParaRPr lang="en-US" sz="1600" dirty="0" smtClean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bg2"/>
                </a:solidFill>
              </a:rPr>
              <a:t>Finalizarea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navig</a:t>
            </a:r>
            <a:r>
              <a:rPr lang="ro-RO" sz="1600" dirty="0" smtClean="0">
                <a:solidFill>
                  <a:schemeClr val="bg2"/>
                </a:solidFill>
              </a:rPr>
              <a:t>ă</a:t>
            </a:r>
            <a:r>
              <a:rPr lang="en-US" sz="1600" dirty="0" err="1" smtClean="0">
                <a:solidFill>
                  <a:schemeClr val="bg2"/>
                </a:solidFill>
              </a:rPr>
              <a:t>rii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smtClean="0">
                <a:solidFill>
                  <a:schemeClr val="bg2"/>
                </a:solidFill>
              </a:rPr>
              <a:t>GPS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bg2"/>
                </a:solidFill>
              </a:rPr>
              <a:t>Moduri</a:t>
            </a:r>
            <a:r>
              <a:rPr lang="en-US" sz="1600" dirty="0" smtClean="0">
                <a:solidFill>
                  <a:schemeClr val="bg2"/>
                </a:solidFill>
              </a:rPr>
              <a:t> de </a:t>
            </a:r>
            <a:r>
              <a:rPr lang="en-US" sz="1600" dirty="0" err="1" smtClean="0">
                <a:solidFill>
                  <a:schemeClr val="bg2"/>
                </a:solidFill>
              </a:rPr>
              <a:t>interac</a:t>
            </a:r>
            <a:r>
              <a:rPr lang="ro-RO" sz="1600" dirty="0" smtClean="0">
                <a:solidFill>
                  <a:schemeClr val="bg2"/>
                </a:solidFill>
              </a:rPr>
              <a:t>ți</a:t>
            </a:r>
            <a:r>
              <a:rPr lang="en-US" sz="1600" dirty="0" err="1" smtClean="0">
                <a:solidFill>
                  <a:schemeClr val="bg2"/>
                </a:solidFill>
              </a:rPr>
              <a:t>une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smtClean="0">
                <a:solidFill>
                  <a:schemeClr val="bg2"/>
                </a:solidFill>
              </a:rPr>
              <a:t>cu </a:t>
            </a:r>
            <a:r>
              <a:rPr lang="en-US" sz="1600" dirty="0" err="1" smtClean="0">
                <a:solidFill>
                  <a:schemeClr val="bg2"/>
                </a:solidFill>
              </a:rPr>
              <a:t>mediul</a:t>
            </a:r>
            <a:r>
              <a:rPr lang="en-US" sz="1600" dirty="0" smtClean="0">
                <a:solidFill>
                  <a:schemeClr val="bg2"/>
                </a:solidFill>
              </a:rPr>
              <a:t> (ex: </a:t>
            </a:r>
            <a:r>
              <a:rPr lang="en-US" sz="1600" dirty="0" err="1" smtClean="0">
                <a:solidFill>
                  <a:schemeClr val="bg2"/>
                </a:solidFill>
              </a:rPr>
              <a:t>ata</a:t>
            </a:r>
            <a:r>
              <a:rPr lang="ro-RO" sz="1600" dirty="0" smtClean="0">
                <a:solidFill>
                  <a:schemeClr val="bg2"/>
                </a:solidFill>
              </a:rPr>
              <a:t>ș</a:t>
            </a:r>
            <a:r>
              <a:rPr lang="en-US" sz="1600" dirty="0" smtClean="0">
                <a:solidFill>
                  <a:schemeClr val="bg2"/>
                </a:solidFill>
              </a:rPr>
              <a:t>area </a:t>
            </a:r>
            <a:r>
              <a:rPr lang="en-US" sz="1600" dirty="0" err="1" smtClean="0">
                <a:solidFill>
                  <a:schemeClr val="bg2"/>
                </a:solidFill>
              </a:rPr>
              <a:t>senzorilor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ro-RO" sz="1600" dirty="0" err="1">
                <a:solidFill>
                  <a:schemeClr val="bg2"/>
                </a:solidFill>
              </a:rPr>
              <a:t>ș</a:t>
            </a:r>
            <a:r>
              <a:rPr lang="en-US" sz="1600" dirty="0" err="1" smtClean="0">
                <a:solidFill>
                  <a:schemeClr val="bg2"/>
                </a:solidFill>
              </a:rPr>
              <a:t>i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citirea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acestora</a:t>
            </a:r>
            <a:r>
              <a:rPr lang="en-US" sz="1600" dirty="0" smtClean="0">
                <a:solidFill>
                  <a:schemeClr val="bg2"/>
                </a:solidFill>
              </a:rPr>
              <a:t> de la </a:t>
            </a:r>
            <a:r>
              <a:rPr lang="en-US" sz="1600" dirty="0" err="1" smtClean="0">
                <a:solidFill>
                  <a:schemeClr val="bg2"/>
                </a:solidFill>
              </a:rPr>
              <a:t>distan</a:t>
            </a:r>
            <a:r>
              <a:rPr lang="ro-RO" sz="1600" dirty="0" err="1" smtClean="0">
                <a:solidFill>
                  <a:schemeClr val="bg2"/>
                </a:solidFill>
              </a:rPr>
              <a:t>ț</a:t>
            </a:r>
            <a:r>
              <a:rPr lang="ro-RO" sz="1600" dirty="0" err="1">
                <a:solidFill>
                  <a:schemeClr val="bg2"/>
                </a:solidFill>
              </a:rPr>
              <a:t>ă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smtClean="0">
                <a:solidFill>
                  <a:schemeClr val="bg2"/>
                </a:solidFill>
              </a:rPr>
              <a:t>=&gt; am </a:t>
            </a:r>
            <a:r>
              <a:rPr lang="en-US" sz="1600" dirty="0" err="1" smtClean="0">
                <a:solidFill>
                  <a:schemeClr val="bg2"/>
                </a:solidFill>
              </a:rPr>
              <a:t>putea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ata</a:t>
            </a:r>
            <a:r>
              <a:rPr lang="ro-RO" sz="1600" dirty="0" smtClean="0">
                <a:solidFill>
                  <a:schemeClr val="bg2"/>
                </a:solidFill>
              </a:rPr>
              <a:t>ș</a:t>
            </a:r>
            <a:r>
              <a:rPr lang="en-US" sz="1600" dirty="0" smtClean="0">
                <a:solidFill>
                  <a:schemeClr val="bg2"/>
                </a:solidFill>
              </a:rPr>
              <a:t>a </a:t>
            </a:r>
            <a:r>
              <a:rPr lang="en-US" sz="1600" dirty="0" smtClean="0">
                <a:solidFill>
                  <a:schemeClr val="bg2"/>
                </a:solidFill>
              </a:rPr>
              <a:t>un </a:t>
            </a:r>
            <a:r>
              <a:rPr lang="en-US" sz="1600" dirty="0" err="1" smtClean="0">
                <a:solidFill>
                  <a:schemeClr val="bg2"/>
                </a:solidFill>
              </a:rPr>
              <a:t>senzor</a:t>
            </a:r>
            <a:r>
              <a:rPr lang="en-US" sz="1600" dirty="0" smtClean="0">
                <a:solidFill>
                  <a:schemeClr val="bg2"/>
                </a:solidFill>
              </a:rPr>
              <a:t> de gaz </a:t>
            </a:r>
            <a:r>
              <a:rPr lang="ro-RO" sz="1600" dirty="0" err="1">
                <a:solidFill>
                  <a:schemeClr val="bg2"/>
                </a:solidFill>
              </a:rPr>
              <a:t>ș</a:t>
            </a:r>
            <a:r>
              <a:rPr lang="en-US" sz="1600" dirty="0" err="1" smtClean="0">
                <a:solidFill>
                  <a:schemeClr val="bg2"/>
                </a:solidFill>
              </a:rPr>
              <a:t>i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trimite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robotul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ro-RO" sz="1600" dirty="0" err="1">
                <a:solidFill>
                  <a:schemeClr val="bg2"/>
                </a:solidFill>
              </a:rPr>
              <a:t>î</a:t>
            </a:r>
            <a:r>
              <a:rPr lang="en-US" sz="1600" dirty="0" err="1" smtClean="0">
                <a:solidFill>
                  <a:schemeClr val="bg2"/>
                </a:solidFill>
              </a:rPr>
              <a:t>ntr</a:t>
            </a:r>
            <a:r>
              <a:rPr lang="en-US" sz="1600" dirty="0" smtClean="0">
                <a:solidFill>
                  <a:schemeClr val="bg2"/>
                </a:solidFill>
              </a:rPr>
              <a:t>-o </a:t>
            </a:r>
            <a:r>
              <a:rPr lang="en-US" sz="1600" dirty="0" err="1" smtClean="0">
                <a:solidFill>
                  <a:schemeClr val="bg2"/>
                </a:solidFill>
              </a:rPr>
              <a:t>loca</a:t>
            </a:r>
            <a:r>
              <a:rPr lang="ro-RO" sz="1600" dirty="0">
                <a:solidFill>
                  <a:schemeClr val="bg2"/>
                </a:solidFill>
              </a:rPr>
              <a:t>ț</a:t>
            </a:r>
            <a:r>
              <a:rPr lang="en-US" sz="1600" dirty="0" err="1" smtClean="0">
                <a:solidFill>
                  <a:schemeClr val="bg2"/>
                </a:solidFill>
              </a:rPr>
              <a:t>ie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periculoas</a:t>
            </a:r>
            <a:r>
              <a:rPr lang="ro-RO" sz="1600" dirty="0" smtClean="0">
                <a:solidFill>
                  <a:schemeClr val="bg2"/>
                </a:solidFill>
              </a:rPr>
              <a:t>ă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smtClean="0">
                <a:solidFill>
                  <a:schemeClr val="bg2"/>
                </a:solidFill>
              </a:rPr>
              <a:t>pentru </a:t>
            </a:r>
            <a:r>
              <a:rPr lang="en-US" sz="1600" dirty="0" err="1" smtClean="0">
                <a:solidFill>
                  <a:schemeClr val="bg2"/>
                </a:solidFill>
              </a:rPr>
              <a:t>oameni</a:t>
            </a:r>
            <a:r>
              <a:rPr lang="en-US" sz="1600" dirty="0" smtClean="0">
                <a:solidFill>
                  <a:schemeClr val="bg2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bg2"/>
                </a:solidFill>
              </a:rPr>
              <a:t>Proiectarea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unui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nou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ro-RO" sz="1600" dirty="0" err="1">
                <a:solidFill>
                  <a:schemeClr val="bg2"/>
                </a:solidFill>
              </a:rPr>
              <a:t>ș</a:t>
            </a:r>
            <a:r>
              <a:rPr lang="en-US" sz="1600" dirty="0" err="1" smtClean="0">
                <a:solidFill>
                  <a:schemeClr val="bg2"/>
                </a:solidFill>
              </a:rPr>
              <a:t>asiu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smtClean="0">
                <a:solidFill>
                  <a:schemeClr val="bg2"/>
                </a:solidFill>
              </a:rPr>
              <a:t>pentru </a:t>
            </a:r>
            <a:r>
              <a:rPr lang="en-US" sz="1600" dirty="0" err="1" smtClean="0">
                <a:solidFill>
                  <a:schemeClr val="bg2"/>
                </a:solidFill>
              </a:rPr>
              <a:t>industrializare</a:t>
            </a:r>
            <a:r>
              <a:rPr lang="en-US" sz="1600" dirty="0" smtClean="0">
                <a:solidFill>
                  <a:schemeClr val="bg2"/>
                </a:solidFill>
              </a:rPr>
              <a:t> (din plastic </a:t>
            </a:r>
            <a:r>
              <a:rPr lang="en-US" sz="1600" dirty="0" err="1" smtClean="0">
                <a:solidFill>
                  <a:schemeClr val="bg2"/>
                </a:solidFill>
              </a:rPr>
              <a:t>dac</a:t>
            </a:r>
            <a:r>
              <a:rPr lang="ro-RO" sz="1600" dirty="0" smtClean="0">
                <a:solidFill>
                  <a:schemeClr val="bg2"/>
                </a:solidFill>
              </a:rPr>
              <a:t>ă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ob</a:t>
            </a:r>
            <a:r>
              <a:rPr lang="ro-RO" sz="1600" dirty="0" smtClean="0">
                <a:solidFill>
                  <a:schemeClr val="bg2"/>
                </a:solidFill>
              </a:rPr>
              <a:t>ț</a:t>
            </a:r>
            <a:r>
              <a:rPr lang="en-US" sz="1600" dirty="0" err="1" smtClean="0">
                <a:solidFill>
                  <a:schemeClr val="bg2"/>
                </a:solidFill>
              </a:rPr>
              <a:t>inem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acces</a:t>
            </a:r>
            <a:r>
              <a:rPr lang="en-US" sz="1600" dirty="0" smtClean="0">
                <a:solidFill>
                  <a:schemeClr val="bg2"/>
                </a:solidFill>
              </a:rPr>
              <a:t> la o </a:t>
            </a:r>
            <a:r>
              <a:rPr lang="en-US" sz="1600" dirty="0" err="1" smtClean="0">
                <a:solidFill>
                  <a:schemeClr val="bg2"/>
                </a:solidFill>
              </a:rPr>
              <a:t>imprimant</a:t>
            </a:r>
            <a:r>
              <a:rPr lang="ro-RO" sz="1600" dirty="0" smtClean="0">
                <a:solidFill>
                  <a:schemeClr val="bg2"/>
                </a:solidFill>
              </a:rPr>
              <a:t>ă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smtClean="0">
                <a:solidFill>
                  <a:schemeClr val="bg2"/>
                </a:solidFill>
              </a:rPr>
              <a:t>3D, </a:t>
            </a:r>
            <a:r>
              <a:rPr lang="en-US" sz="1600" dirty="0" err="1" smtClean="0">
                <a:solidFill>
                  <a:schemeClr val="bg2"/>
                </a:solidFill>
              </a:rPr>
              <a:t>altfel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ro-RO" sz="1600" dirty="0" smtClean="0">
                <a:solidFill>
                  <a:schemeClr val="bg2"/>
                </a:solidFill>
              </a:rPr>
              <a:t>din </a:t>
            </a:r>
            <a:r>
              <a:rPr lang="en-US" sz="1600" dirty="0" err="1" smtClean="0">
                <a:solidFill>
                  <a:schemeClr val="bg2"/>
                </a:solidFill>
              </a:rPr>
              <a:t>aluminiu</a:t>
            </a:r>
            <a:r>
              <a:rPr lang="en-US" sz="1600" dirty="0" smtClean="0">
                <a:solidFill>
                  <a:schemeClr val="bg2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chemeClr val="bg2"/>
                </a:solidFill>
              </a:rPr>
              <a:t>Ad</a:t>
            </a:r>
            <a:r>
              <a:rPr lang="ro-RO" sz="1600" dirty="0" smtClean="0">
                <a:solidFill>
                  <a:schemeClr val="bg2"/>
                </a:solidFill>
              </a:rPr>
              <a:t>ă</a:t>
            </a:r>
            <a:r>
              <a:rPr lang="en-US" sz="1600" dirty="0" err="1" smtClean="0">
                <a:solidFill>
                  <a:schemeClr val="bg2"/>
                </a:solidFill>
              </a:rPr>
              <a:t>ugarea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unei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surse</a:t>
            </a:r>
            <a:r>
              <a:rPr lang="en-US" sz="1600" dirty="0" smtClean="0">
                <a:solidFill>
                  <a:schemeClr val="bg2"/>
                </a:solidFill>
              </a:rPr>
              <a:t> de </a:t>
            </a:r>
            <a:r>
              <a:rPr lang="en-US" sz="1600" dirty="0" err="1" smtClean="0">
                <a:solidFill>
                  <a:schemeClr val="bg2"/>
                </a:solidFill>
              </a:rPr>
              <a:t>energie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regenerabil</a:t>
            </a:r>
            <a:r>
              <a:rPr lang="ro-RO" sz="1600" dirty="0" smtClean="0">
                <a:solidFill>
                  <a:schemeClr val="bg2"/>
                </a:solidFill>
              </a:rPr>
              <a:t>ă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capabil</a:t>
            </a:r>
            <a:r>
              <a:rPr lang="ro-RO" sz="1600" dirty="0" smtClean="0">
                <a:solidFill>
                  <a:schemeClr val="bg2"/>
                </a:solidFill>
              </a:rPr>
              <a:t>ă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smtClean="0">
                <a:solidFill>
                  <a:schemeClr val="bg2"/>
                </a:solidFill>
              </a:rPr>
              <a:t>de </a:t>
            </a:r>
            <a:r>
              <a:rPr lang="en-US" sz="1600" dirty="0" err="1" smtClean="0">
                <a:solidFill>
                  <a:schemeClr val="bg2"/>
                </a:solidFill>
              </a:rPr>
              <a:t>alimentarea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eficient</a:t>
            </a:r>
            <a:r>
              <a:rPr lang="ro-RO" sz="1600" dirty="0" smtClean="0">
                <a:solidFill>
                  <a:schemeClr val="bg2"/>
                </a:solidFill>
              </a:rPr>
              <a:t>ă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smtClean="0">
                <a:solidFill>
                  <a:schemeClr val="bg2"/>
                </a:solidFill>
              </a:rPr>
              <a:t>a </a:t>
            </a:r>
            <a:r>
              <a:rPr lang="en-US" sz="1600" dirty="0" err="1" smtClean="0">
                <a:solidFill>
                  <a:schemeClr val="bg2"/>
                </a:solidFill>
              </a:rPr>
              <a:t>robotului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bg2"/>
                </a:solidFill>
              </a:rPr>
              <a:t>Producerea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unui</a:t>
            </a:r>
            <a:r>
              <a:rPr lang="en-US" sz="1600" dirty="0" smtClean="0">
                <a:solidFill>
                  <a:schemeClr val="bg2"/>
                </a:solidFill>
              </a:rPr>
              <a:t> PCB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>
                <a:solidFill>
                  <a:schemeClr val="bg2"/>
                </a:solidFill>
              </a:rPr>
              <a:t>Trecerea</a:t>
            </a:r>
            <a:r>
              <a:rPr lang="en-US" sz="1600" dirty="0" smtClean="0">
                <a:solidFill>
                  <a:schemeClr val="bg2"/>
                </a:solidFill>
              </a:rPr>
              <a:t> la machine learning pentru </a:t>
            </a:r>
            <a:r>
              <a:rPr lang="en-US" sz="1600" dirty="0" err="1" smtClean="0">
                <a:solidFill>
                  <a:schemeClr val="bg2"/>
                </a:solidFill>
              </a:rPr>
              <a:t>detectarea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traseelor</a:t>
            </a:r>
            <a:r>
              <a:rPr lang="en-US" sz="1600" dirty="0" smtClean="0">
                <a:solidFill>
                  <a:schemeClr val="bg2"/>
                </a:solidFill>
              </a:rPr>
              <a:t>, </a:t>
            </a:r>
            <a:r>
              <a:rPr lang="en-US" sz="1600" dirty="0" err="1" smtClean="0">
                <a:solidFill>
                  <a:schemeClr val="bg2"/>
                </a:solidFill>
              </a:rPr>
              <a:t>cresc</a:t>
            </a:r>
            <a:r>
              <a:rPr lang="ro-RO" sz="1600" dirty="0" smtClean="0">
                <a:solidFill>
                  <a:schemeClr val="bg2"/>
                </a:solidFill>
              </a:rPr>
              <a:t>â</a:t>
            </a:r>
            <a:r>
              <a:rPr lang="en-US" sz="1600" dirty="0" err="1" smtClean="0">
                <a:solidFill>
                  <a:schemeClr val="bg2"/>
                </a:solidFill>
              </a:rPr>
              <a:t>nd</a:t>
            </a:r>
            <a:r>
              <a:rPr lang="en-US" sz="1600" dirty="0" smtClean="0">
                <a:solidFill>
                  <a:schemeClr val="bg2"/>
                </a:solidFill>
              </a:rPr>
              <a:t> </a:t>
            </a:r>
            <a:r>
              <a:rPr lang="en-US" sz="1600" dirty="0" err="1" smtClean="0">
                <a:solidFill>
                  <a:schemeClr val="bg2"/>
                </a:solidFill>
              </a:rPr>
              <a:t>versatilitatea</a:t>
            </a:r>
            <a:endParaRPr lang="ro-RO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195" y="748146"/>
            <a:ext cx="5798472" cy="2398656"/>
          </a:xfrm>
        </p:spPr>
        <p:txBody>
          <a:bodyPr/>
          <a:lstStyle/>
          <a:p>
            <a:r>
              <a:rPr lang="ro-RO" dirty="0" smtClean="0"/>
              <a:t>Vă mulțumim!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BFE92-CA4F-4673-B4D5-7FFF88E819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2276" y="3675708"/>
            <a:ext cx="3554035" cy="1101897"/>
          </a:xfrm>
        </p:spPr>
        <p:txBody>
          <a:bodyPr/>
          <a:lstStyle/>
          <a:p>
            <a:r>
              <a:rPr lang="ro-RO" dirty="0" smtClean="0"/>
              <a:t>Saramet Robert</a:t>
            </a:r>
            <a:r>
              <a:rPr lang="en-US" dirty="0"/>
              <a:t/>
            </a:r>
            <a:br>
              <a:rPr lang="en-US" dirty="0"/>
            </a:br>
            <a:r>
              <a:rPr lang="ro-RO" dirty="0" err="1" smtClean="0"/>
              <a:t>Maciuca</a:t>
            </a:r>
            <a:r>
              <a:rPr lang="ro-RO" dirty="0" smtClean="0"/>
              <a:t> Bogdan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2606DA-F5C0-4FBD-930A-04C47E7F77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08780" y="6035131"/>
            <a:ext cx="4367531" cy="288000"/>
          </a:xfrm>
        </p:spPr>
        <p:txBody>
          <a:bodyPr/>
          <a:lstStyle/>
          <a:p>
            <a:r>
              <a:rPr lang="en-US" dirty="0" err="1" smtClean="0"/>
              <a:t>Github</a:t>
            </a:r>
            <a:endParaRPr lang="en-US" dirty="0" smtClean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673424-1521-4ECB-BC19-D062786A9E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08780" y="4874651"/>
            <a:ext cx="4367531" cy="288000"/>
          </a:xfrm>
        </p:spPr>
        <p:txBody>
          <a:bodyPr/>
          <a:lstStyle/>
          <a:p>
            <a:r>
              <a:rPr lang="en-US" dirty="0"/>
              <a:t>Email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9D6192-3994-44C6-93B4-D248EEE931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55755" y="5172892"/>
            <a:ext cx="5920556" cy="474519"/>
          </a:xfrm>
        </p:spPr>
        <p:txBody>
          <a:bodyPr/>
          <a:lstStyle/>
          <a:p>
            <a:r>
              <a:rPr lang="en-US" u="sng" dirty="0" smtClean="0">
                <a:hlinkClick r:id="rId3"/>
              </a:rPr>
              <a:t>robertsaramet@pm.me</a:t>
            </a:r>
            <a:endParaRPr lang="en-US" u="sng" dirty="0" smtClean="0"/>
          </a:p>
          <a:p>
            <a:r>
              <a:rPr lang="en-US" u="sng" dirty="0" smtClean="0"/>
              <a:t>alexbobomac@gmail.com</a:t>
            </a:r>
            <a:endParaRPr lang="ru-RU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7522843" y="6323131"/>
            <a:ext cx="4305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dirty="0">
                <a:solidFill>
                  <a:schemeClr val="bg1"/>
                </a:solidFill>
              </a:rPr>
              <a:t>github.com/</a:t>
            </a:r>
            <a:r>
              <a:rPr lang="ro-RO" sz="2000" dirty="0" err="1">
                <a:solidFill>
                  <a:schemeClr val="bg1"/>
                </a:solidFill>
              </a:rPr>
              <a:t>robert-saramet</a:t>
            </a:r>
            <a:r>
              <a:rPr lang="ro-RO" sz="2000" dirty="0">
                <a:solidFill>
                  <a:schemeClr val="bg1"/>
                </a:solidFill>
              </a:rPr>
              <a:t>/</a:t>
            </a:r>
            <a:r>
              <a:rPr lang="ro-RO" sz="2000" dirty="0" err="1">
                <a:solidFill>
                  <a:schemeClr val="bg1"/>
                </a:solidFill>
              </a:rPr>
              <a:t>Alset</a:t>
            </a:r>
            <a:r>
              <a:rPr lang="ro-RO" sz="22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Cuprins</a:t>
            </a:r>
            <a:endParaRPr lang="ro-RO" dirty="0"/>
          </a:p>
        </p:txBody>
      </p:sp>
      <p:sp>
        <p:nvSpPr>
          <p:cNvPr id="10" name="TextBox 9"/>
          <p:cNvSpPr txBox="1"/>
          <p:nvPr/>
        </p:nvSpPr>
        <p:spPr>
          <a:xfrm>
            <a:off x="774032" y="3208713"/>
            <a:ext cx="35725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ro-RO" sz="2800" dirty="0" smtClean="0">
                <a:solidFill>
                  <a:schemeClr val="tx2"/>
                </a:solidFill>
              </a:rPr>
              <a:t>Rezumat</a:t>
            </a:r>
          </a:p>
          <a:p>
            <a:pPr marL="400050" indent="-400050">
              <a:buAutoNum type="romanUcPeriod"/>
            </a:pPr>
            <a:r>
              <a:rPr lang="ro-RO" sz="2800" dirty="0" smtClean="0">
                <a:solidFill>
                  <a:schemeClr val="tx2"/>
                </a:solidFill>
              </a:rPr>
              <a:t>Utilitate practică</a:t>
            </a:r>
          </a:p>
          <a:p>
            <a:pPr marL="400050" indent="-400050">
              <a:buAutoNum type="romanUcPeriod"/>
            </a:pPr>
            <a:r>
              <a:rPr lang="ro-RO" sz="2800" dirty="0" smtClean="0">
                <a:solidFill>
                  <a:schemeClr val="tx2"/>
                </a:solidFill>
              </a:rPr>
              <a:t>Mecanică</a:t>
            </a:r>
          </a:p>
          <a:p>
            <a:pPr marL="400050" indent="-400050">
              <a:buAutoNum type="romanUcPeriod"/>
            </a:pPr>
            <a:r>
              <a:rPr lang="ro-RO" sz="2800" dirty="0" smtClean="0">
                <a:solidFill>
                  <a:schemeClr val="tx2"/>
                </a:solidFill>
              </a:rPr>
              <a:t>Electronică</a:t>
            </a:r>
          </a:p>
          <a:p>
            <a:pPr marL="400050" indent="-400050">
              <a:buAutoNum type="romanUcPeriod"/>
            </a:pPr>
            <a:r>
              <a:rPr lang="ro-RO" sz="2800" dirty="0" smtClean="0">
                <a:solidFill>
                  <a:schemeClr val="tx2"/>
                </a:solidFill>
              </a:rPr>
              <a:t>Software</a:t>
            </a:r>
            <a:endParaRPr lang="en-US" sz="2800" dirty="0" smtClean="0">
              <a:solidFill>
                <a:schemeClr val="tx2"/>
              </a:solidFill>
            </a:endParaRPr>
          </a:p>
          <a:p>
            <a:pPr marL="400050" indent="-400050">
              <a:buAutoNum type="romanUcPeriod"/>
            </a:pPr>
            <a:r>
              <a:rPr lang="en-US" sz="2800" dirty="0" smtClean="0">
                <a:solidFill>
                  <a:schemeClr val="tx2"/>
                </a:solidFill>
              </a:rPr>
              <a:t>To-Do</a:t>
            </a:r>
            <a:endParaRPr lang="ro-RO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73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Rezumat</a:t>
            </a:r>
            <a:endParaRPr lang="ro-RO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169690"/>
            <a:ext cx="10515600" cy="3899207"/>
          </a:xfrm>
        </p:spPr>
        <p:txBody>
          <a:bodyPr>
            <a:noAutofit/>
          </a:bodyPr>
          <a:lstStyle/>
          <a:p>
            <a:r>
              <a:rPr lang="ro-RO" sz="1400" dirty="0">
                <a:solidFill>
                  <a:schemeClr val="bg2"/>
                </a:solidFill>
              </a:rPr>
              <a:t>Alset este o </a:t>
            </a:r>
            <a:r>
              <a:rPr lang="ro-RO" sz="1400" dirty="0" smtClean="0">
                <a:solidFill>
                  <a:schemeClr val="bg2"/>
                </a:solidFill>
              </a:rPr>
              <a:t>mașină electrică </a:t>
            </a:r>
            <a:r>
              <a:rPr lang="ro-RO" sz="1400" dirty="0">
                <a:solidFill>
                  <a:schemeClr val="bg2"/>
                </a:solidFill>
              </a:rPr>
              <a:t>la </a:t>
            </a:r>
            <a:r>
              <a:rPr lang="ro-RO" sz="1400" dirty="0" smtClean="0">
                <a:solidFill>
                  <a:schemeClr val="bg2"/>
                </a:solidFill>
              </a:rPr>
              <a:t>scară mică </a:t>
            </a:r>
            <a:r>
              <a:rPr lang="ro-RO" sz="1400" dirty="0">
                <a:solidFill>
                  <a:schemeClr val="bg2"/>
                </a:solidFill>
              </a:rPr>
              <a:t>care poate naviga </a:t>
            </a:r>
            <a:r>
              <a:rPr lang="ro-RO" sz="1400" dirty="0" smtClean="0">
                <a:solidFill>
                  <a:schemeClr val="bg2"/>
                </a:solidFill>
              </a:rPr>
              <a:t>în </a:t>
            </a:r>
            <a:r>
              <a:rPr lang="ro-RO" sz="1400" dirty="0">
                <a:solidFill>
                  <a:schemeClr val="bg2"/>
                </a:solidFill>
              </a:rPr>
              <a:t>mod autonom pe un traseu, </a:t>
            </a:r>
            <a:r>
              <a:rPr lang="ro-RO" sz="1400" dirty="0" smtClean="0">
                <a:solidFill>
                  <a:schemeClr val="bg2"/>
                </a:solidFill>
              </a:rPr>
              <a:t>reacționând </a:t>
            </a:r>
            <a:r>
              <a:rPr lang="ro-RO" sz="1400" dirty="0">
                <a:solidFill>
                  <a:schemeClr val="bg2"/>
                </a:solidFill>
              </a:rPr>
              <a:t>la semnele de </a:t>
            </a:r>
            <a:r>
              <a:rPr lang="ro-RO" sz="1400" dirty="0" smtClean="0">
                <a:solidFill>
                  <a:schemeClr val="bg2"/>
                </a:solidFill>
              </a:rPr>
              <a:t>circulație </a:t>
            </a:r>
            <a:r>
              <a:rPr lang="ro-RO" sz="1400" dirty="0">
                <a:solidFill>
                  <a:schemeClr val="bg2"/>
                </a:solidFill>
              </a:rPr>
              <a:t>ș</a:t>
            </a:r>
            <a:r>
              <a:rPr lang="ro-RO" sz="1400" dirty="0" smtClean="0">
                <a:solidFill>
                  <a:schemeClr val="bg2"/>
                </a:solidFill>
              </a:rPr>
              <a:t>i evitând potențialele </a:t>
            </a:r>
            <a:r>
              <a:rPr lang="ro-RO" sz="1400" dirty="0">
                <a:solidFill>
                  <a:schemeClr val="bg2"/>
                </a:solidFill>
              </a:rPr>
              <a:t>obstacole. Scopul acestui proiect este de a reduce accidentele </a:t>
            </a:r>
            <a:r>
              <a:rPr lang="ro-RO" sz="1400" dirty="0" smtClean="0">
                <a:solidFill>
                  <a:schemeClr val="bg2"/>
                </a:solidFill>
              </a:rPr>
              <a:t>în </a:t>
            </a:r>
            <a:r>
              <a:rPr lang="ro-RO" sz="1400" dirty="0">
                <a:solidFill>
                  <a:schemeClr val="bg2"/>
                </a:solidFill>
              </a:rPr>
              <a:t>trafic. Acestea sunt responsabile pentru decesul a 1,35 de milioane de oameni </a:t>
            </a:r>
            <a:r>
              <a:rPr lang="ro-RO" sz="1400" dirty="0" smtClean="0">
                <a:solidFill>
                  <a:schemeClr val="bg2"/>
                </a:solidFill>
              </a:rPr>
              <a:t>în </a:t>
            </a:r>
            <a:r>
              <a:rPr lang="ro-RO" sz="1400" dirty="0">
                <a:solidFill>
                  <a:schemeClr val="bg2"/>
                </a:solidFill>
              </a:rPr>
              <a:t>fiecare an. Prin Alset, </a:t>
            </a:r>
            <a:r>
              <a:rPr lang="ro-RO" sz="1400" dirty="0" smtClean="0">
                <a:solidFill>
                  <a:schemeClr val="bg2"/>
                </a:solidFill>
              </a:rPr>
              <a:t>sperăm să creștem siguranța străzilor </a:t>
            </a:r>
            <a:r>
              <a:rPr lang="ro-RO" sz="1400" dirty="0">
                <a:solidFill>
                  <a:schemeClr val="bg2"/>
                </a:solidFill>
              </a:rPr>
              <a:t>pentru </a:t>
            </a:r>
            <a:r>
              <a:rPr lang="ro-RO" sz="1400" dirty="0" smtClean="0">
                <a:solidFill>
                  <a:schemeClr val="bg2"/>
                </a:solidFill>
              </a:rPr>
              <a:t>toată </a:t>
            </a:r>
            <a:r>
              <a:rPr lang="ro-RO" sz="1400" dirty="0">
                <a:solidFill>
                  <a:schemeClr val="bg2"/>
                </a:solidFill>
              </a:rPr>
              <a:t>lumea. La momentul de </a:t>
            </a:r>
            <a:r>
              <a:rPr lang="ro-RO" sz="1400" dirty="0" smtClean="0">
                <a:solidFill>
                  <a:schemeClr val="bg2"/>
                </a:solidFill>
              </a:rPr>
              <a:t>față, </a:t>
            </a:r>
            <a:r>
              <a:rPr lang="ro-RO" sz="1400" dirty="0">
                <a:solidFill>
                  <a:schemeClr val="bg2"/>
                </a:solidFill>
              </a:rPr>
              <a:t>Alset poate </a:t>
            </a:r>
            <a:r>
              <a:rPr lang="ro-RO" sz="1400" dirty="0" smtClean="0">
                <a:solidFill>
                  <a:schemeClr val="bg2"/>
                </a:solidFill>
              </a:rPr>
              <a:t>recunoaște </a:t>
            </a:r>
            <a:r>
              <a:rPr lang="ro-RO" sz="1400" dirty="0">
                <a:solidFill>
                  <a:schemeClr val="bg2"/>
                </a:solidFill>
              </a:rPr>
              <a:t>semne de stop, alte semne de </a:t>
            </a:r>
            <a:r>
              <a:rPr lang="ro-RO" sz="1400" dirty="0" smtClean="0">
                <a:solidFill>
                  <a:schemeClr val="bg2"/>
                </a:solidFill>
              </a:rPr>
              <a:t>circulație putând </a:t>
            </a:r>
            <a:r>
              <a:rPr lang="ro-RO" sz="1400" dirty="0">
                <a:solidFill>
                  <a:schemeClr val="bg2"/>
                </a:solidFill>
              </a:rPr>
              <a:t>fi implementate cu </a:t>
            </a:r>
            <a:r>
              <a:rPr lang="ro-RO" sz="1400" dirty="0" err="1" smtClean="0">
                <a:solidFill>
                  <a:schemeClr val="bg2"/>
                </a:solidFill>
              </a:rPr>
              <a:t>ușurintă</a:t>
            </a:r>
            <a:r>
              <a:rPr lang="ro-RO" sz="1400" dirty="0" smtClean="0">
                <a:solidFill>
                  <a:schemeClr val="bg2"/>
                </a:solidFill>
              </a:rPr>
              <a:t>. </a:t>
            </a:r>
            <a:r>
              <a:rPr lang="ro-RO" sz="1400" dirty="0">
                <a:solidFill>
                  <a:schemeClr val="bg2"/>
                </a:solidFill>
              </a:rPr>
              <a:t>De asemenea, Alset dispune de un sistem de </a:t>
            </a:r>
            <a:r>
              <a:rPr lang="ro-RO" sz="1400" dirty="0" smtClean="0">
                <a:solidFill>
                  <a:schemeClr val="bg2"/>
                </a:solidFill>
              </a:rPr>
              <a:t>detecție </a:t>
            </a:r>
            <a:r>
              <a:rPr lang="ro-RO" sz="1400" dirty="0">
                <a:solidFill>
                  <a:schemeClr val="bg2"/>
                </a:solidFill>
              </a:rPr>
              <a:t>a obstacolelor redundant, </a:t>
            </a:r>
            <a:r>
              <a:rPr lang="ro-RO" sz="1400" dirty="0" smtClean="0">
                <a:solidFill>
                  <a:schemeClr val="bg2"/>
                </a:solidFill>
              </a:rPr>
              <a:t>minimizând </a:t>
            </a:r>
            <a:r>
              <a:rPr lang="ro-RO" sz="1400" dirty="0">
                <a:solidFill>
                  <a:schemeClr val="bg2"/>
                </a:solidFill>
              </a:rPr>
              <a:t>posibilitatea accidentelor. </a:t>
            </a:r>
            <a:r>
              <a:rPr lang="ro-RO" sz="1400" dirty="0">
                <a:solidFill>
                  <a:schemeClr val="bg2"/>
                </a:solidFill>
              </a:rPr>
              <a:t>Î</a:t>
            </a:r>
            <a:r>
              <a:rPr lang="ro-RO" sz="1400" dirty="0" smtClean="0">
                <a:solidFill>
                  <a:schemeClr val="bg2"/>
                </a:solidFill>
              </a:rPr>
              <a:t>n </a:t>
            </a:r>
            <a:r>
              <a:rPr lang="ro-RO" sz="1400" dirty="0">
                <a:solidFill>
                  <a:schemeClr val="bg2"/>
                </a:solidFill>
              </a:rPr>
              <a:t>plus, Alset poate fi controlat de la </a:t>
            </a:r>
            <a:r>
              <a:rPr lang="ro-RO" sz="1400" dirty="0" smtClean="0">
                <a:solidFill>
                  <a:schemeClr val="bg2"/>
                </a:solidFill>
              </a:rPr>
              <a:t>distanță </a:t>
            </a:r>
            <a:r>
              <a:rPr lang="ro-RO" sz="1400" dirty="0">
                <a:solidFill>
                  <a:schemeClr val="bg2"/>
                </a:solidFill>
              </a:rPr>
              <a:t>(~400m </a:t>
            </a:r>
            <a:r>
              <a:rPr lang="ro-RO" sz="1400" dirty="0" err="1" smtClean="0">
                <a:solidFill>
                  <a:schemeClr val="bg2"/>
                </a:solidFill>
              </a:rPr>
              <a:t>max</a:t>
            </a:r>
            <a:r>
              <a:rPr lang="en-US" sz="1400" dirty="0" smtClean="0">
                <a:solidFill>
                  <a:schemeClr val="bg2"/>
                </a:solidFill>
              </a:rPr>
              <a:t>.</a:t>
            </a:r>
            <a:r>
              <a:rPr lang="ro-RO" sz="1400" dirty="0" smtClean="0">
                <a:solidFill>
                  <a:schemeClr val="bg2"/>
                </a:solidFill>
              </a:rPr>
              <a:t>) </a:t>
            </a:r>
            <a:r>
              <a:rPr lang="ro-RO" sz="1400" dirty="0">
                <a:solidFill>
                  <a:schemeClr val="bg2"/>
                </a:solidFill>
              </a:rPr>
              <a:t>cu ajutorul unui controller </a:t>
            </a:r>
            <a:r>
              <a:rPr lang="ro-RO" sz="1400" dirty="0" err="1">
                <a:solidFill>
                  <a:schemeClr val="bg2"/>
                </a:solidFill>
              </a:rPr>
              <a:t>custom</a:t>
            </a:r>
            <a:r>
              <a:rPr lang="ro-RO" sz="1400" dirty="0">
                <a:solidFill>
                  <a:schemeClr val="bg2"/>
                </a:solidFill>
              </a:rPr>
              <a:t>-made. </a:t>
            </a:r>
            <a:r>
              <a:rPr lang="ro-RO" sz="1400" dirty="0" smtClean="0">
                <a:solidFill>
                  <a:schemeClr val="bg2"/>
                </a:solidFill>
              </a:rPr>
              <a:t>Există </a:t>
            </a:r>
            <a:r>
              <a:rPr lang="ro-RO" sz="1400" dirty="0">
                <a:solidFill>
                  <a:schemeClr val="bg2"/>
                </a:solidFill>
              </a:rPr>
              <a:t>ș</a:t>
            </a:r>
            <a:r>
              <a:rPr lang="ro-RO" sz="1400" dirty="0" smtClean="0">
                <a:solidFill>
                  <a:schemeClr val="bg2"/>
                </a:solidFill>
              </a:rPr>
              <a:t>i </a:t>
            </a:r>
            <a:r>
              <a:rPr lang="ro-RO" sz="1400" dirty="0">
                <a:solidFill>
                  <a:schemeClr val="bg2"/>
                </a:solidFill>
              </a:rPr>
              <a:t>un site web </a:t>
            </a:r>
            <a:r>
              <a:rPr lang="ro-RO" sz="1400" dirty="0" smtClean="0">
                <a:solidFill>
                  <a:schemeClr val="bg2"/>
                </a:solidFill>
              </a:rPr>
              <a:t>găzduit </a:t>
            </a:r>
            <a:r>
              <a:rPr lang="ro-RO" sz="1400" dirty="0">
                <a:solidFill>
                  <a:schemeClr val="bg2"/>
                </a:solidFill>
              </a:rPr>
              <a:t>de Alset cu ajutorul </a:t>
            </a:r>
            <a:r>
              <a:rPr lang="ro-RO" sz="1400" dirty="0" smtClean="0">
                <a:solidFill>
                  <a:schemeClr val="bg2"/>
                </a:solidFill>
              </a:rPr>
              <a:t>căruia </a:t>
            </a:r>
            <a:r>
              <a:rPr lang="ro-RO" sz="1400" dirty="0">
                <a:solidFill>
                  <a:schemeClr val="bg2"/>
                </a:solidFill>
              </a:rPr>
              <a:t>utilizatorul poate alege </a:t>
            </a:r>
            <a:r>
              <a:rPr lang="ro-RO" sz="1400" dirty="0" smtClean="0">
                <a:solidFill>
                  <a:schemeClr val="bg2"/>
                </a:solidFill>
              </a:rPr>
              <a:t>destinația mașinii</a:t>
            </a:r>
            <a:r>
              <a:rPr lang="ro-RO" sz="1400" dirty="0">
                <a:solidFill>
                  <a:schemeClr val="bg2"/>
                </a:solidFill>
              </a:rPr>
              <a:t>, aceasta </a:t>
            </a:r>
            <a:r>
              <a:rPr lang="ro-RO" sz="1400" dirty="0" smtClean="0">
                <a:solidFill>
                  <a:schemeClr val="bg2"/>
                </a:solidFill>
              </a:rPr>
              <a:t>deplasându-se în </a:t>
            </a:r>
            <a:r>
              <a:rPr lang="ro-RO" sz="1400" dirty="0">
                <a:solidFill>
                  <a:schemeClr val="bg2"/>
                </a:solidFill>
              </a:rPr>
              <a:t>mod complet </a:t>
            </a:r>
            <a:r>
              <a:rPr lang="ro-RO" sz="1400" dirty="0" smtClean="0">
                <a:solidFill>
                  <a:schemeClr val="bg2"/>
                </a:solidFill>
              </a:rPr>
              <a:t>autonom.</a:t>
            </a:r>
            <a:endParaRPr lang="ro-RO" sz="1400" dirty="0" smtClean="0">
              <a:solidFill>
                <a:schemeClr val="bg2"/>
              </a:solidFill>
            </a:endParaRPr>
          </a:p>
          <a:p>
            <a:r>
              <a:rPr lang="ro-RO" sz="1400" dirty="0">
                <a:solidFill>
                  <a:srgbClr val="8A9B9B"/>
                </a:solidFill>
              </a:rPr>
              <a:t>Alset se </a:t>
            </a:r>
            <a:r>
              <a:rPr lang="ro-RO" sz="1400" dirty="0" smtClean="0">
                <a:solidFill>
                  <a:srgbClr val="8A9B9B"/>
                </a:solidFill>
              </a:rPr>
              <a:t>bazează </a:t>
            </a:r>
            <a:r>
              <a:rPr lang="ro-RO" sz="1400" dirty="0">
                <a:solidFill>
                  <a:srgbClr val="8A9B9B"/>
                </a:solidFill>
              </a:rPr>
              <a:t>pe doua dispozitive: un microcomputer (</a:t>
            </a:r>
            <a:r>
              <a:rPr lang="ro-RO" sz="1400" dirty="0" err="1">
                <a:solidFill>
                  <a:srgbClr val="8A9B9B"/>
                </a:solidFill>
              </a:rPr>
              <a:t>Raspberry</a:t>
            </a:r>
            <a:r>
              <a:rPr lang="ro-RO" sz="1400" dirty="0">
                <a:solidFill>
                  <a:srgbClr val="8A9B9B"/>
                </a:solidFill>
              </a:rPr>
              <a:t> Pi 3 B) </a:t>
            </a:r>
            <a:r>
              <a:rPr lang="ro-RO" sz="1400" dirty="0" smtClean="0">
                <a:solidFill>
                  <a:srgbClr val="8A9B9B"/>
                </a:solidFill>
              </a:rPr>
              <a:t>și </a:t>
            </a:r>
            <a:r>
              <a:rPr lang="ro-RO" sz="1400" dirty="0">
                <a:solidFill>
                  <a:srgbClr val="8A9B9B"/>
                </a:solidFill>
              </a:rPr>
              <a:t>un </a:t>
            </a:r>
            <a:r>
              <a:rPr lang="ro-RO" sz="1400" dirty="0" err="1">
                <a:solidFill>
                  <a:srgbClr val="8A9B9B"/>
                </a:solidFill>
              </a:rPr>
              <a:t>microcontroller</a:t>
            </a:r>
            <a:r>
              <a:rPr lang="ro-RO" sz="1400" dirty="0">
                <a:solidFill>
                  <a:srgbClr val="8A9B9B"/>
                </a:solidFill>
              </a:rPr>
              <a:t> (</a:t>
            </a:r>
            <a:r>
              <a:rPr lang="ro-RO" sz="1400" dirty="0" err="1">
                <a:solidFill>
                  <a:srgbClr val="8A9B9B"/>
                </a:solidFill>
              </a:rPr>
              <a:t>Arduino</a:t>
            </a:r>
            <a:r>
              <a:rPr lang="ro-RO" sz="1400" dirty="0">
                <a:solidFill>
                  <a:srgbClr val="8A9B9B"/>
                </a:solidFill>
              </a:rPr>
              <a:t> Mega 2560). Pe </a:t>
            </a:r>
            <a:r>
              <a:rPr lang="ro-RO" sz="1400" dirty="0" err="1">
                <a:solidFill>
                  <a:srgbClr val="8A9B9B"/>
                </a:solidFill>
              </a:rPr>
              <a:t>Raspberry</a:t>
            </a:r>
            <a:r>
              <a:rPr lang="ro-RO" sz="1400" dirty="0">
                <a:solidFill>
                  <a:srgbClr val="8A9B9B"/>
                </a:solidFill>
              </a:rPr>
              <a:t> Pi este executat codul de </a:t>
            </a:r>
            <a:r>
              <a:rPr lang="ro-RO" sz="1400" dirty="0" err="1">
                <a:solidFill>
                  <a:srgbClr val="8A9B9B"/>
                </a:solidFill>
              </a:rPr>
              <a:t>machine</a:t>
            </a:r>
            <a:r>
              <a:rPr lang="ro-RO" sz="1400" dirty="0">
                <a:solidFill>
                  <a:srgbClr val="8A9B9B"/>
                </a:solidFill>
              </a:rPr>
              <a:t> </a:t>
            </a:r>
            <a:r>
              <a:rPr lang="ro-RO" sz="1400" dirty="0" err="1">
                <a:solidFill>
                  <a:srgbClr val="8A9B9B"/>
                </a:solidFill>
              </a:rPr>
              <a:t>vision</a:t>
            </a:r>
            <a:r>
              <a:rPr lang="ro-RO" sz="1400" dirty="0">
                <a:solidFill>
                  <a:srgbClr val="8A9B9B"/>
                </a:solidFill>
              </a:rPr>
              <a:t> (</a:t>
            </a:r>
            <a:r>
              <a:rPr lang="ro-RO" sz="1400" dirty="0" smtClean="0">
                <a:solidFill>
                  <a:srgbClr val="8A9B9B"/>
                </a:solidFill>
              </a:rPr>
              <a:t>datorită </a:t>
            </a:r>
            <a:r>
              <a:rPr lang="ro-RO" sz="1400" dirty="0" smtClean="0">
                <a:solidFill>
                  <a:srgbClr val="8A9B9B"/>
                </a:solidFill>
              </a:rPr>
              <a:t>puterii de </a:t>
            </a:r>
            <a:r>
              <a:rPr lang="ro-RO" sz="1400" dirty="0" smtClean="0">
                <a:solidFill>
                  <a:srgbClr val="8A9B9B"/>
                </a:solidFill>
              </a:rPr>
              <a:t>procesare superioare), </a:t>
            </a:r>
            <a:r>
              <a:rPr lang="ro-RO" sz="1400" dirty="0">
                <a:solidFill>
                  <a:srgbClr val="8A9B9B"/>
                </a:solidFill>
              </a:rPr>
              <a:t>microcomputer-</a:t>
            </a:r>
            <a:r>
              <a:rPr lang="ro-RO" sz="1400" dirty="0" err="1">
                <a:solidFill>
                  <a:srgbClr val="8A9B9B"/>
                </a:solidFill>
              </a:rPr>
              <a:t>ul</a:t>
            </a:r>
            <a:r>
              <a:rPr lang="ro-RO" sz="1400" dirty="0">
                <a:solidFill>
                  <a:srgbClr val="8A9B9B"/>
                </a:solidFill>
              </a:rPr>
              <a:t> </a:t>
            </a:r>
            <a:r>
              <a:rPr lang="ro-RO" sz="1400" dirty="0" smtClean="0">
                <a:solidFill>
                  <a:srgbClr val="8A9B9B"/>
                </a:solidFill>
              </a:rPr>
              <a:t>găzduind </a:t>
            </a:r>
            <a:r>
              <a:rPr lang="ro-RO" sz="1400" dirty="0">
                <a:solidFill>
                  <a:srgbClr val="8A9B9B"/>
                </a:solidFill>
              </a:rPr>
              <a:t>ș</a:t>
            </a:r>
            <a:r>
              <a:rPr lang="ro-RO" sz="1400" dirty="0" smtClean="0">
                <a:solidFill>
                  <a:srgbClr val="8A9B9B"/>
                </a:solidFill>
              </a:rPr>
              <a:t>i </a:t>
            </a:r>
            <a:r>
              <a:rPr lang="ro-RO" sz="1400" dirty="0">
                <a:solidFill>
                  <a:srgbClr val="8A9B9B"/>
                </a:solidFill>
              </a:rPr>
              <a:t>severul web. </a:t>
            </a:r>
            <a:r>
              <a:rPr lang="ro-RO" sz="1400" dirty="0" err="1">
                <a:solidFill>
                  <a:srgbClr val="8A9B9B"/>
                </a:solidFill>
              </a:rPr>
              <a:t>Arduino</a:t>
            </a:r>
            <a:r>
              <a:rPr lang="ro-RO" sz="1400" dirty="0">
                <a:solidFill>
                  <a:srgbClr val="8A9B9B"/>
                </a:solidFill>
              </a:rPr>
              <a:t> este utilizat pentru sarcinile hardware precum controlul motoarelor </a:t>
            </a:r>
            <a:r>
              <a:rPr lang="ro-RO" sz="1400" dirty="0">
                <a:solidFill>
                  <a:srgbClr val="8A9B9B"/>
                </a:solidFill>
              </a:rPr>
              <a:t>ș</a:t>
            </a:r>
            <a:r>
              <a:rPr lang="ro-RO" sz="1400" dirty="0" smtClean="0">
                <a:solidFill>
                  <a:srgbClr val="8A9B9B"/>
                </a:solidFill>
              </a:rPr>
              <a:t>i </a:t>
            </a:r>
            <a:r>
              <a:rPr lang="ro-RO" sz="1400" dirty="0">
                <a:solidFill>
                  <a:srgbClr val="8A9B9B"/>
                </a:solidFill>
              </a:rPr>
              <a:t>citirea </a:t>
            </a:r>
            <a:r>
              <a:rPr lang="ro-RO" sz="1400" dirty="0" smtClean="0">
                <a:solidFill>
                  <a:srgbClr val="8A9B9B"/>
                </a:solidFill>
              </a:rPr>
              <a:t>senzorilor</a:t>
            </a:r>
            <a:r>
              <a:rPr lang="ro-RO" sz="1400" dirty="0">
                <a:solidFill>
                  <a:srgbClr val="8A9B9B"/>
                </a:solidFill>
              </a:rPr>
              <a:t>. La nevoie, unele date sunt transmise </a:t>
            </a:r>
            <a:r>
              <a:rPr lang="ro-RO" sz="1400" dirty="0" smtClean="0">
                <a:solidFill>
                  <a:srgbClr val="8A9B9B"/>
                </a:solidFill>
              </a:rPr>
              <a:t>între </a:t>
            </a:r>
            <a:r>
              <a:rPr lang="ro-RO" sz="1400" dirty="0">
                <a:solidFill>
                  <a:srgbClr val="8A9B9B"/>
                </a:solidFill>
              </a:rPr>
              <a:t>dispozitive prin intermediul unui protocol propriu </a:t>
            </a:r>
            <a:r>
              <a:rPr lang="ro-RO" sz="1400" dirty="0" smtClean="0">
                <a:solidFill>
                  <a:srgbClr val="8A9B9B"/>
                </a:solidFill>
              </a:rPr>
              <a:t>ușor </a:t>
            </a:r>
            <a:r>
              <a:rPr lang="ro-RO" sz="1400" dirty="0">
                <a:solidFill>
                  <a:srgbClr val="8A9B9B"/>
                </a:solidFill>
              </a:rPr>
              <a:t>extensibil. </a:t>
            </a:r>
            <a:endParaRPr lang="ro-RO" sz="1400" dirty="0" smtClean="0">
              <a:solidFill>
                <a:srgbClr val="8A9B9B"/>
              </a:solidFill>
            </a:endParaRPr>
          </a:p>
          <a:p>
            <a:r>
              <a:rPr lang="ro-RO" sz="1400" dirty="0" smtClean="0">
                <a:solidFill>
                  <a:schemeClr val="bg2"/>
                </a:solidFill>
              </a:rPr>
              <a:t>Pentru </a:t>
            </a:r>
            <a:r>
              <a:rPr lang="ro-RO" sz="1400" dirty="0">
                <a:solidFill>
                  <a:schemeClr val="bg2"/>
                </a:solidFill>
              </a:rPr>
              <a:t>evitarea obstacolelor am dezvoltat un sistem care </a:t>
            </a:r>
            <a:r>
              <a:rPr lang="ro-RO" sz="1400" dirty="0" smtClean="0">
                <a:solidFill>
                  <a:schemeClr val="bg2"/>
                </a:solidFill>
              </a:rPr>
              <a:t>constă </a:t>
            </a:r>
            <a:r>
              <a:rPr lang="ro-RO" sz="1400" dirty="0">
                <a:solidFill>
                  <a:schemeClr val="bg2"/>
                </a:solidFill>
              </a:rPr>
              <a:t>î</a:t>
            </a:r>
            <a:r>
              <a:rPr lang="ro-RO" sz="1400" dirty="0" smtClean="0">
                <a:solidFill>
                  <a:schemeClr val="bg2"/>
                </a:solidFill>
              </a:rPr>
              <a:t>n </a:t>
            </a:r>
            <a:r>
              <a:rPr lang="ro-RO" sz="1400" dirty="0">
                <a:solidFill>
                  <a:schemeClr val="bg2"/>
                </a:solidFill>
              </a:rPr>
              <a:t>doi senzori ultrasonici </a:t>
            </a:r>
            <a:r>
              <a:rPr lang="ro-RO" sz="1400" dirty="0" smtClean="0">
                <a:solidFill>
                  <a:schemeClr val="bg2"/>
                </a:solidFill>
              </a:rPr>
              <a:t>și </a:t>
            </a:r>
            <a:r>
              <a:rPr lang="ro-RO" sz="1400" dirty="0">
                <a:solidFill>
                  <a:schemeClr val="bg2"/>
                </a:solidFill>
              </a:rPr>
              <a:t>un senzor de impact, </a:t>
            </a:r>
            <a:r>
              <a:rPr lang="ro-RO" sz="1400" dirty="0" smtClean="0">
                <a:solidFill>
                  <a:schemeClr val="bg2"/>
                </a:solidFill>
              </a:rPr>
              <a:t>aceștia montați </a:t>
            </a:r>
            <a:r>
              <a:rPr lang="ro-RO" sz="1400" dirty="0">
                <a:solidFill>
                  <a:schemeClr val="bg2"/>
                </a:solidFill>
              </a:rPr>
              <a:t>î</a:t>
            </a:r>
            <a:r>
              <a:rPr lang="ro-RO" sz="1400" dirty="0" smtClean="0">
                <a:solidFill>
                  <a:schemeClr val="bg2"/>
                </a:solidFill>
              </a:rPr>
              <a:t>n </a:t>
            </a:r>
            <a:r>
              <a:rPr lang="ro-RO" sz="1400" dirty="0">
                <a:solidFill>
                  <a:schemeClr val="bg2"/>
                </a:solidFill>
              </a:rPr>
              <a:t>partea </a:t>
            </a:r>
            <a:r>
              <a:rPr lang="ro-RO" sz="1400" dirty="0" smtClean="0">
                <a:solidFill>
                  <a:schemeClr val="bg2"/>
                </a:solidFill>
              </a:rPr>
              <a:t>frontală </a:t>
            </a:r>
            <a:r>
              <a:rPr lang="ro-RO" sz="1400" dirty="0">
                <a:solidFill>
                  <a:schemeClr val="bg2"/>
                </a:solidFill>
              </a:rPr>
              <a:t>a </a:t>
            </a:r>
            <a:r>
              <a:rPr lang="ro-RO" sz="1400" dirty="0" smtClean="0">
                <a:solidFill>
                  <a:schemeClr val="bg2"/>
                </a:solidFill>
              </a:rPr>
              <a:t>mașinii </a:t>
            </a:r>
            <a:r>
              <a:rPr lang="ro-RO" sz="1400" dirty="0">
                <a:solidFill>
                  <a:schemeClr val="bg2"/>
                </a:solidFill>
              </a:rPr>
              <a:t>(avem </a:t>
            </a:r>
            <a:r>
              <a:rPr lang="ro-RO" sz="1400" dirty="0" smtClean="0">
                <a:solidFill>
                  <a:schemeClr val="bg2"/>
                </a:solidFill>
              </a:rPr>
              <a:t>în </a:t>
            </a:r>
            <a:r>
              <a:rPr lang="ro-RO" sz="1400" dirty="0">
                <a:solidFill>
                  <a:schemeClr val="bg2"/>
                </a:solidFill>
              </a:rPr>
              <a:t>vedere </a:t>
            </a:r>
            <a:r>
              <a:rPr lang="ro-RO" sz="1400" dirty="0" smtClean="0">
                <a:solidFill>
                  <a:schemeClr val="bg2"/>
                </a:solidFill>
              </a:rPr>
              <a:t>adăugarea </a:t>
            </a:r>
            <a:r>
              <a:rPr lang="ro-RO" sz="1400" dirty="0">
                <a:solidFill>
                  <a:schemeClr val="bg2"/>
                </a:solidFill>
              </a:rPr>
              <a:t>unui senzor ultrasonic </a:t>
            </a:r>
            <a:r>
              <a:rPr lang="ro-RO" sz="1400" dirty="0" smtClean="0">
                <a:solidFill>
                  <a:schemeClr val="bg2"/>
                </a:solidFill>
              </a:rPr>
              <a:t>și </a:t>
            </a:r>
            <a:r>
              <a:rPr lang="ro-RO" sz="1400" dirty="0">
                <a:solidFill>
                  <a:schemeClr val="bg2"/>
                </a:solidFill>
              </a:rPr>
              <a:t>pe partea </a:t>
            </a:r>
            <a:r>
              <a:rPr lang="ro-RO" sz="1400" dirty="0" smtClean="0">
                <a:solidFill>
                  <a:schemeClr val="bg2"/>
                </a:solidFill>
              </a:rPr>
              <a:t>posterioară </a:t>
            </a:r>
            <a:r>
              <a:rPr lang="ro-RO" sz="1400" dirty="0" smtClean="0">
                <a:solidFill>
                  <a:schemeClr val="bg2"/>
                </a:solidFill>
              </a:rPr>
              <a:t>î</a:t>
            </a:r>
            <a:r>
              <a:rPr lang="ro-RO" sz="1400" dirty="0" smtClean="0">
                <a:solidFill>
                  <a:schemeClr val="bg2"/>
                </a:solidFill>
              </a:rPr>
              <a:t>n </a:t>
            </a:r>
            <a:r>
              <a:rPr lang="ro-RO" sz="1400" dirty="0">
                <a:solidFill>
                  <a:schemeClr val="bg2"/>
                </a:solidFill>
              </a:rPr>
              <a:t>viitor). </a:t>
            </a:r>
            <a:r>
              <a:rPr lang="ro-RO" sz="1400" dirty="0" smtClean="0">
                <a:solidFill>
                  <a:schemeClr val="bg2"/>
                </a:solidFill>
              </a:rPr>
              <a:t>Pentru recunoașterea </a:t>
            </a:r>
            <a:r>
              <a:rPr lang="ro-RO" sz="1400" dirty="0">
                <a:solidFill>
                  <a:schemeClr val="bg2"/>
                </a:solidFill>
              </a:rPr>
              <a:t>semnelor de </a:t>
            </a:r>
            <a:r>
              <a:rPr lang="ro-RO" sz="1400" dirty="0" smtClean="0">
                <a:solidFill>
                  <a:schemeClr val="bg2"/>
                </a:solidFill>
              </a:rPr>
              <a:t>circulație utilizăm </a:t>
            </a:r>
            <a:r>
              <a:rPr lang="ro-RO" sz="1400" dirty="0">
                <a:solidFill>
                  <a:schemeClr val="bg2"/>
                </a:solidFill>
              </a:rPr>
              <a:t>biblioteca </a:t>
            </a:r>
            <a:r>
              <a:rPr lang="ro-RO" sz="1400" dirty="0" err="1">
                <a:solidFill>
                  <a:schemeClr val="bg2"/>
                </a:solidFill>
              </a:rPr>
              <a:t>O</a:t>
            </a:r>
            <a:r>
              <a:rPr lang="ro-RO" sz="1400" dirty="0" err="1" smtClean="0">
                <a:solidFill>
                  <a:schemeClr val="bg2"/>
                </a:solidFill>
              </a:rPr>
              <a:t>penCV</a:t>
            </a:r>
            <a:r>
              <a:rPr lang="ro-RO" sz="1400" dirty="0" smtClean="0">
                <a:solidFill>
                  <a:schemeClr val="bg2"/>
                </a:solidFill>
              </a:rPr>
              <a:t> </a:t>
            </a:r>
            <a:r>
              <a:rPr lang="ro-RO" sz="1400" dirty="0">
                <a:solidFill>
                  <a:schemeClr val="bg2"/>
                </a:solidFill>
              </a:rPr>
              <a:t>cu un model de tip </a:t>
            </a:r>
            <a:r>
              <a:rPr lang="ro-RO" sz="1400" dirty="0" smtClean="0">
                <a:solidFill>
                  <a:schemeClr val="bg2"/>
                </a:solidFill>
              </a:rPr>
              <a:t>cascadă </a:t>
            </a:r>
            <a:r>
              <a:rPr lang="ro-RO" sz="1400" dirty="0" err="1">
                <a:solidFill>
                  <a:schemeClr val="bg2"/>
                </a:solidFill>
              </a:rPr>
              <a:t>Haar</a:t>
            </a:r>
            <a:r>
              <a:rPr lang="ro-RO" sz="1400" dirty="0">
                <a:solidFill>
                  <a:schemeClr val="bg2"/>
                </a:solidFill>
              </a:rPr>
              <a:t>. </a:t>
            </a:r>
            <a:r>
              <a:rPr lang="ro-RO" sz="1400" dirty="0" smtClean="0">
                <a:solidFill>
                  <a:schemeClr val="bg2"/>
                </a:solidFill>
              </a:rPr>
              <a:t>Când </a:t>
            </a:r>
            <a:r>
              <a:rPr lang="ro-RO" sz="1400" dirty="0">
                <a:solidFill>
                  <a:schemeClr val="bg2"/>
                </a:solidFill>
              </a:rPr>
              <a:t>un semn este recunoscut, </a:t>
            </a:r>
            <a:r>
              <a:rPr lang="ro-RO" sz="1400" dirty="0" smtClean="0">
                <a:solidFill>
                  <a:schemeClr val="bg2"/>
                </a:solidFill>
              </a:rPr>
              <a:t>informația </a:t>
            </a:r>
            <a:r>
              <a:rPr lang="ro-RO" sz="1400" dirty="0">
                <a:solidFill>
                  <a:schemeClr val="bg2"/>
                </a:solidFill>
              </a:rPr>
              <a:t>este </a:t>
            </a:r>
            <a:r>
              <a:rPr lang="ro-RO" sz="1400" dirty="0" smtClean="0">
                <a:solidFill>
                  <a:schemeClr val="bg2"/>
                </a:solidFill>
              </a:rPr>
              <a:t>procesată </a:t>
            </a:r>
            <a:r>
              <a:rPr lang="ro-RO" sz="1400" dirty="0">
                <a:solidFill>
                  <a:schemeClr val="bg2"/>
                </a:solidFill>
              </a:rPr>
              <a:t>ș</a:t>
            </a:r>
            <a:r>
              <a:rPr lang="ro-RO" sz="1400" dirty="0" smtClean="0">
                <a:solidFill>
                  <a:schemeClr val="bg2"/>
                </a:solidFill>
              </a:rPr>
              <a:t>i trimisă mai </a:t>
            </a:r>
            <a:r>
              <a:rPr lang="ro-RO" sz="1400" dirty="0">
                <a:solidFill>
                  <a:schemeClr val="bg2"/>
                </a:solidFill>
              </a:rPr>
              <a:t>departe </a:t>
            </a:r>
            <a:r>
              <a:rPr lang="ro-RO" sz="1400" dirty="0" smtClean="0">
                <a:solidFill>
                  <a:schemeClr val="bg2"/>
                </a:solidFill>
              </a:rPr>
              <a:t>către </a:t>
            </a:r>
            <a:r>
              <a:rPr lang="ro-RO" sz="1400" dirty="0" err="1">
                <a:solidFill>
                  <a:schemeClr val="bg2"/>
                </a:solidFill>
              </a:rPr>
              <a:t>Arduino</a:t>
            </a:r>
            <a:r>
              <a:rPr lang="ro-RO" sz="1400" dirty="0">
                <a:solidFill>
                  <a:schemeClr val="bg2"/>
                </a:solidFill>
              </a:rPr>
              <a:t>, care </a:t>
            </a:r>
            <a:r>
              <a:rPr lang="ro-RO" sz="1400" dirty="0" smtClean="0">
                <a:solidFill>
                  <a:schemeClr val="bg2"/>
                </a:solidFill>
              </a:rPr>
              <a:t>ajustează </a:t>
            </a:r>
            <a:r>
              <a:rPr lang="ro-RO" sz="1400" dirty="0">
                <a:solidFill>
                  <a:schemeClr val="bg2"/>
                </a:solidFill>
              </a:rPr>
              <a:t>motoarele </a:t>
            </a:r>
            <a:r>
              <a:rPr lang="ro-RO" sz="1400" dirty="0" smtClean="0">
                <a:solidFill>
                  <a:schemeClr val="bg2"/>
                </a:solidFill>
              </a:rPr>
              <a:t>corespunzător</a:t>
            </a:r>
            <a:r>
              <a:rPr lang="ro-RO" sz="1400" dirty="0">
                <a:solidFill>
                  <a:schemeClr val="bg2"/>
                </a:solidFill>
              </a:rPr>
              <a:t>. Pentru </a:t>
            </a:r>
            <a:r>
              <a:rPr lang="ro-RO" sz="1400" dirty="0" smtClean="0">
                <a:solidFill>
                  <a:schemeClr val="bg2"/>
                </a:solidFill>
              </a:rPr>
              <a:t>urmărirea </a:t>
            </a:r>
            <a:r>
              <a:rPr lang="ro-RO" sz="1400" dirty="0">
                <a:solidFill>
                  <a:schemeClr val="bg2"/>
                </a:solidFill>
              </a:rPr>
              <a:t>traseului, Alset </a:t>
            </a:r>
            <a:r>
              <a:rPr lang="ro-RO" sz="1400" dirty="0" smtClean="0">
                <a:solidFill>
                  <a:schemeClr val="bg2"/>
                </a:solidFill>
              </a:rPr>
              <a:t>citește </a:t>
            </a:r>
            <a:r>
              <a:rPr lang="ro-RO" sz="1400" dirty="0">
                <a:solidFill>
                  <a:schemeClr val="bg2"/>
                </a:solidFill>
              </a:rPr>
              <a:t>î</a:t>
            </a:r>
            <a:r>
              <a:rPr lang="ro-RO" sz="1400" dirty="0" smtClean="0">
                <a:solidFill>
                  <a:schemeClr val="bg2"/>
                </a:solidFill>
              </a:rPr>
              <a:t>n </a:t>
            </a:r>
            <a:r>
              <a:rPr lang="ro-RO" sz="1400" dirty="0">
                <a:solidFill>
                  <a:schemeClr val="bg2"/>
                </a:solidFill>
              </a:rPr>
              <a:t>mod analog </a:t>
            </a:r>
            <a:r>
              <a:rPr lang="ro-RO" sz="1400" dirty="0" smtClean="0">
                <a:solidFill>
                  <a:schemeClr val="bg2"/>
                </a:solidFill>
              </a:rPr>
              <a:t>poziția </a:t>
            </a:r>
            <a:r>
              <a:rPr lang="ro-RO" sz="1400" dirty="0">
                <a:solidFill>
                  <a:schemeClr val="bg2"/>
                </a:solidFill>
              </a:rPr>
              <a:t>de la o matrice cu senzori de reflectivitate, </a:t>
            </a:r>
            <a:r>
              <a:rPr lang="ro-RO" sz="1400" dirty="0" smtClean="0">
                <a:solidFill>
                  <a:schemeClr val="bg2"/>
                </a:solidFill>
              </a:rPr>
              <a:t>integrând-o </a:t>
            </a:r>
            <a:r>
              <a:rPr lang="ro-RO" sz="1400" dirty="0">
                <a:solidFill>
                  <a:schemeClr val="bg2"/>
                </a:solidFill>
              </a:rPr>
              <a:t>î</a:t>
            </a:r>
            <a:r>
              <a:rPr lang="ro-RO" sz="1400" dirty="0" smtClean="0">
                <a:solidFill>
                  <a:schemeClr val="bg2"/>
                </a:solidFill>
              </a:rPr>
              <a:t>ntr-un </a:t>
            </a:r>
            <a:r>
              <a:rPr lang="ro-RO" sz="1400" dirty="0">
                <a:solidFill>
                  <a:schemeClr val="bg2"/>
                </a:solidFill>
              </a:rPr>
              <a:t>sistem de control </a:t>
            </a:r>
            <a:r>
              <a:rPr lang="ro-RO" sz="1400" dirty="0" smtClean="0">
                <a:solidFill>
                  <a:schemeClr val="bg2"/>
                </a:solidFill>
              </a:rPr>
              <a:t>proporțional-derivat (PD), asigurând </a:t>
            </a:r>
            <a:r>
              <a:rPr lang="ro-RO" sz="1400" dirty="0">
                <a:solidFill>
                  <a:schemeClr val="bg2"/>
                </a:solidFill>
              </a:rPr>
              <a:t>viraje line </a:t>
            </a:r>
            <a:r>
              <a:rPr lang="ro-RO" sz="1400" dirty="0">
                <a:solidFill>
                  <a:schemeClr val="bg2"/>
                </a:solidFill>
              </a:rPr>
              <a:t>ș</a:t>
            </a:r>
            <a:r>
              <a:rPr lang="ro-RO" sz="1400" dirty="0" smtClean="0">
                <a:solidFill>
                  <a:schemeClr val="bg2"/>
                </a:solidFill>
              </a:rPr>
              <a:t>i </a:t>
            </a:r>
            <a:r>
              <a:rPr lang="ro-RO" sz="1400" dirty="0">
                <a:solidFill>
                  <a:schemeClr val="bg2"/>
                </a:solidFill>
              </a:rPr>
              <a:t>eficiente. </a:t>
            </a:r>
            <a:r>
              <a:rPr lang="ro-RO" sz="1400" dirty="0" smtClean="0">
                <a:solidFill>
                  <a:schemeClr val="bg2"/>
                </a:solidFill>
              </a:rPr>
              <a:t>În </a:t>
            </a:r>
            <a:r>
              <a:rPr lang="ro-RO" sz="1400" dirty="0">
                <a:solidFill>
                  <a:schemeClr val="bg2"/>
                </a:solidFill>
              </a:rPr>
              <a:t>mod </a:t>
            </a:r>
            <a:r>
              <a:rPr lang="ro-RO" sz="1400" dirty="0" smtClean="0">
                <a:solidFill>
                  <a:schemeClr val="bg2"/>
                </a:solidFill>
              </a:rPr>
              <a:t>opțional</a:t>
            </a:r>
            <a:r>
              <a:rPr lang="ro-RO" sz="1400" dirty="0">
                <a:solidFill>
                  <a:schemeClr val="bg2"/>
                </a:solidFill>
              </a:rPr>
              <a:t>, este posibil controlul de la </a:t>
            </a:r>
            <a:r>
              <a:rPr lang="ro-RO" sz="1400" dirty="0" smtClean="0">
                <a:solidFill>
                  <a:schemeClr val="bg2"/>
                </a:solidFill>
              </a:rPr>
              <a:t>distanță </a:t>
            </a:r>
            <a:r>
              <a:rPr lang="ro-RO" sz="1400" dirty="0">
                <a:solidFill>
                  <a:schemeClr val="bg2"/>
                </a:solidFill>
              </a:rPr>
              <a:t>al lui Alset; este </a:t>
            </a:r>
            <a:r>
              <a:rPr lang="ro-RO" sz="1400" dirty="0" smtClean="0">
                <a:solidFill>
                  <a:schemeClr val="bg2"/>
                </a:solidFill>
              </a:rPr>
              <a:t>necesară adăugarea </a:t>
            </a:r>
            <a:r>
              <a:rPr lang="ro-RO" sz="1400" dirty="0">
                <a:solidFill>
                  <a:schemeClr val="bg2"/>
                </a:solidFill>
              </a:rPr>
              <a:t>unui </a:t>
            </a:r>
            <a:r>
              <a:rPr lang="ro-RO" sz="1400" dirty="0" err="1">
                <a:solidFill>
                  <a:schemeClr val="bg2"/>
                </a:solidFill>
              </a:rPr>
              <a:t>microcontroller</a:t>
            </a:r>
            <a:r>
              <a:rPr lang="ro-RO" sz="1400" dirty="0">
                <a:solidFill>
                  <a:schemeClr val="bg2"/>
                </a:solidFill>
              </a:rPr>
              <a:t> ESP8266 la Alset, </a:t>
            </a:r>
            <a:r>
              <a:rPr lang="ro-RO" sz="1400" dirty="0" smtClean="0">
                <a:solidFill>
                  <a:schemeClr val="bg2"/>
                </a:solidFill>
              </a:rPr>
              <a:t>acesta comunicând </a:t>
            </a:r>
            <a:r>
              <a:rPr lang="ro-RO" sz="1400" dirty="0">
                <a:solidFill>
                  <a:schemeClr val="bg2"/>
                </a:solidFill>
              </a:rPr>
              <a:t>cu </a:t>
            </a:r>
            <a:r>
              <a:rPr lang="ro-RO" sz="1400" dirty="0" err="1">
                <a:solidFill>
                  <a:schemeClr val="bg2"/>
                </a:solidFill>
              </a:rPr>
              <a:t>Arduino</a:t>
            </a:r>
            <a:r>
              <a:rPr lang="ro-RO" sz="1400" dirty="0">
                <a:solidFill>
                  <a:schemeClr val="bg2"/>
                </a:solidFill>
              </a:rPr>
              <a:t> ca gateway</a:t>
            </a:r>
            <a:r>
              <a:rPr lang="ro-RO" sz="1400" dirty="0" smtClean="0">
                <a:solidFill>
                  <a:schemeClr val="bg2"/>
                </a:solidFill>
              </a:rPr>
              <a:t>.</a:t>
            </a:r>
          </a:p>
          <a:p>
            <a:r>
              <a:rPr lang="ro-RO" sz="1400" dirty="0">
                <a:solidFill>
                  <a:srgbClr val="8A9B9B"/>
                </a:solidFill>
              </a:rPr>
              <a:t>Pentru </a:t>
            </a:r>
            <a:r>
              <a:rPr lang="ro-RO" sz="1400" dirty="0" smtClean="0">
                <a:solidFill>
                  <a:srgbClr val="8A9B9B"/>
                </a:solidFill>
              </a:rPr>
              <a:t>navigarea prin GPS, </a:t>
            </a:r>
            <a:r>
              <a:rPr lang="ro-RO" sz="1400" dirty="0">
                <a:solidFill>
                  <a:srgbClr val="8A9B9B"/>
                </a:solidFill>
              </a:rPr>
              <a:t>un site web este </a:t>
            </a:r>
            <a:r>
              <a:rPr lang="ro-RO" sz="1400" dirty="0" smtClean="0">
                <a:solidFill>
                  <a:srgbClr val="8A9B9B"/>
                </a:solidFill>
              </a:rPr>
              <a:t>găzduit </a:t>
            </a:r>
            <a:r>
              <a:rPr lang="ro-RO" sz="1400" dirty="0">
                <a:solidFill>
                  <a:srgbClr val="8A9B9B"/>
                </a:solidFill>
              </a:rPr>
              <a:t>de un server </a:t>
            </a:r>
            <a:r>
              <a:rPr lang="ro-RO" sz="1400" dirty="0" err="1">
                <a:solidFill>
                  <a:srgbClr val="8A9B9B"/>
                </a:solidFill>
              </a:rPr>
              <a:t>NodeJS</a:t>
            </a:r>
            <a:r>
              <a:rPr lang="ro-RO" sz="1400" dirty="0">
                <a:solidFill>
                  <a:srgbClr val="8A9B9B"/>
                </a:solidFill>
              </a:rPr>
              <a:t> pe </a:t>
            </a:r>
            <a:r>
              <a:rPr lang="ro-RO" sz="1400" dirty="0" err="1">
                <a:solidFill>
                  <a:srgbClr val="8A9B9B"/>
                </a:solidFill>
              </a:rPr>
              <a:t>Raspberry</a:t>
            </a:r>
            <a:r>
              <a:rPr lang="ro-RO" sz="1400" dirty="0">
                <a:solidFill>
                  <a:srgbClr val="8A9B9B"/>
                </a:solidFill>
              </a:rPr>
              <a:t> Pi. Utilizatorul se poate conecta la dispozitiv cu ajutorul unui ID unic. Ulterior, el poate alege o </a:t>
            </a:r>
            <a:r>
              <a:rPr lang="ro-RO" sz="1400" dirty="0" smtClean="0">
                <a:solidFill>
                  <a:srgbClr val="8A9B9B"/>
                </a:solidFill>
              </a:rPr>
              <a:t>destinație </a:t>
            </a:r>
            <a:r>
              <a:rPr lang="ro-RO" sz="1400" dirty="0">
                <a:solidFill>
                  <a:srgbClr val="8A9B9B"/>
                </a:solidFill>
              </a:rPr>
              <a:t>de pe o matrice cu </a:t>
            </a:r>
            <a:r>
              <a:rPr lang="ro-RO" sz="1400" dirty="0" smtClean="0">
                <a:solidFill>
                  <a:srgbClr val="8A9B9B"/>
                </a:solidFill>
              </a:rPr>
              <a:t>poziții</a:t>
            </a:r>
            <a:r>
              <a:rPr lang="ro-RO" sz="1400" dirty="0">
                <a:solidFill>
                  <a:srgbClr val="8A9B9B"/>
                </a:solidFill>
              </a:rPr>
              <a:t>. Datele sunt procesate </a:t>
            </a:r>
            <a:r>
              <a:rPr lang="ro-RO" sz="1400" dirty="0" smtClean="0">
                <a:solidFill>
                  <a:srgbClr val="8A9B9B"/>
                </a:solidFill>
              </a:rPr>
              <a:t>în </a:t>
            </a:r>
            <a:r>
              <a:rPr lang="ro-RO" sz="1400" dirty="0" err="1">
                <a:solidFill>
                  <a:srgbClr val="8A9B9B"/>
                </a:solidFill>
              </a:rPr>
              <a:t>Python</a:t>
            </a:r>
            <a:r>
              <a:rPr lang="ro-RO" sz="1400" dirty="0">
                <a:solidFill>
                  <a:srgbClr val="8A9B9B"/>
                </a:solidFill>
              </a:rPr>
              <a:t> </a:t>
            </a:r>
            <a:r>
              <a:rPr lang="ro-RO" sz="1400" dirty="0">
                <a:solidFill>
                  <a:srgbClr val="8A9B9B"/>
                </a:solidFill>
              </a:rPr>
              <a:t>ș</a:t>
            </a:r>
            <a:r>
              <a:rPr lang="ro-RO" sz="1400" dirty="0" smtClean="0">
                <a:solidFill>
                  <a:srgbClr val="8A9B9B"/>
                </a:solidFill>
              </a:rPr>
              <a:t>i </a:t>
            </a:r>
            <a:r>
              <a:rPr lang="ro-RO" sz="1400" dirty="0">
                <a:solidFill>
                  <a:srgbClr val="8A9B9B"/>
                </a:solidFill>
              </a:rPr>
              <a:t>un </a:t>
            </a:r>
            <a:r>
              <a:rPr lang="ro-RO" sz="1400" dirty="0" smtClean="0">
                <a:solidFill>
                  <a:srgbClr val="8A9B9B"/>
                </a:solidFill>
              </a:rPr>
              <a:t>șir </a:t>
            </a:r>
            <a:r>
              <a:rPr lang="ro-RO" sz="1400" dirty="0">
                <a:solidFill>
                  <a:srgbClr val="8A9B9B"/>
                </a:solidFill>
              </a:rPr>
              <a:t>de comenzi este generat pentru </a:t>
            </a:r>
            <a:r>
              <a:rPr lang="ro-RO" sz="1400" dirty="0" err="1" smtClean="0">
                <a:solidFill>
                  <a:srgbClr val="8A9B9B"/>
                </a:solidFill>
              </a:rPr>
              <a:t>Arduino</a:t>
            </a:r>
            <a:r>
              <a:rPr lang="ro-RO" sz="1400" dirty="0" smtClean="0">
                <a:solidFill>
                  <a:srgbClr val="8A9B9B"/>
                </a:solidFill>
              </a:rPr>
              <a:t>.</a:t>
            </a:r>
            <a:endParaRPr lang="ro-RO" sz="1400" dirty="0">
              <a:solidFill>
                <a:srgbClr val="8A9B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74031" y="2993041"/>
            <a:ext cx="4365625" cy="731061"/>
          </a:xfrm>
        </p:spPr>
        <p:txBody>
          <a:bodyPr/>
          <a:lstStyle/>
          <a:p>
            <a:r>
              <a:rPr lang="en-US" sz="2400" dirty="0" smtClean="0"/>
              <a:t>De </a:t>
            </a:r>
            <a:r>
              <a:rPr lang="en-US" sz="2400" dirty="0" err="1" smtClean="0"/>
              <a:t>ce</a:t>
            </a:r>
            <a:r>
              <a:rPr lang="en-US" sz="2400" dirty="0" smtClean="0"/>
              <a:t> </a:t>
            </a:r>
            <a:r>
              <a:rPr lang="en-US" sz="2400" dirty="0" err="1" smtClean="0"/>
              <a:t>avem</a:t>
            </a:r>
            <a:r>
              <a:rPr lang="en-US" sz="2400" dirty="0" smtClean="0"/>
              <a:t> </a:t>
            </a:r>
            <a:r>
              <a:rPr lang="en-US" sz="2400" dirty="0" err="1" smtClean="0"/>
              <a:t>nevoie</a:t>
            </a:r>
            <a:r>
              <a:rPr lang="en-US" sz="2400" dirty="0" smtClean="0"/>
              <a:t> de ma</a:t>
            </a:r>
            <a:r>
              <a:rPr lang="ro-RO" sz="2400" dirty="0" err="1" smtClean="0"/>
              <a:t>șini</a:t>
            </a:r>
            <a:r>
              <a:rPr lang="ro-RO" sz="2400" dirty="0" smtClean="0"/>
              <a:t> autonome?</a:t>
            </a:r>
            <a:endParaRPr lang="ro-RO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ro-RO" sz="2400" dirty="0" smtClean="0"/>
              <a:t>Cum rezolvă Alset această problemă?</a:t>
            </a:r>
            <a:endParaRPr lang="ro-RO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74030" y="3851309"/>
            <a:ext cx="4365625" cy="2333625"/>
          </a:xfrm>
        </p:spPr>
        <p:txBody>
          <a:bodyPr/>
          <a:lstStyle/>
          <a:p>
            <a:r>
              <a:rPr lang="ro-RO" dirty="0" smtClean="0"/>
              <a:t>În primul rând, mașinile pot fi </a:t>
            </a:r>
            <a:r>
              <a:rPr lang="ro-RO" b="1" dirty="0" smtClean="0"/>
              <a:t>periculoase</a:t>
            </a:r>
            <a:r>
              <a:rPr lang="ro-RO" dirty="0" smtClean="0"/>
              <a:t> – ele sunt una dintre cauzele principale de deces </a:t>
            </a:r>
            <a:r>
              <a:rPr lang="ro-RO" dirty="0" smtClean="0"/>
              <a:t>în </a:t>
            </a:r>
            <a:r>
              <a:rPr lang="ro-RO" dirty="0" smtClean="0"/>
              <a:t>fiecare an. </a:t>
            </a:r>
            <a:r>
              <a:rPr lang="ro-RO" dirty="0" smtClean="0"/>
              <a:t>Î</a:t>
            </a:r>
            <a:r>
              <a:rPr lang="ro-RO" dirty="0" smtClean="0"/>
              <a:t>nsă </a:t>
            </a:r>
            <a:r>
              <a:rPr lang="ro-RO" dirty="0" smtClean="0"/>
              <a:t>acest lucru se </a:t>
            </a:r>
            <a:r>
              <a:rPr lang="ro-RO" dirty="0" smtClean="0"/>
              <a:t>datorează </a:t>
            </a:r>
            <a:r>
              <a:rPr lang="ro-RO" dirty="0" smtClean="0"/>
              <a:t>foarte rar defectelor tehnice, de cele mai multe ori </a:t>
            </a:r>
            <a:r>
              <a:rPr lang="ro-RO" b="1" dirty="0" smtClean="0"/>
              <a:t>accidentele sunt cauzate de ș</a:t>
            </a:r>
            <a:r>
              <a:rPr lang="ro-RO" b="1" dirty="0" smtClean="0"/>
              <a:t>ofer</a:t>
            </a:r>
            <a:r>
              <a:rPr lang="ro-RO" dirty="0" smtClean="0"/>
              <a:t>. Oamenii sunt </a:t>
            </a:r>
            <a:r>
              <a:rPr lang="ro-RO" dirty="0" smtClean="0"/>
              <a:t>predispuși </a:t>
            </a:r>
            <a:r>
              <a:rPr lang="ro-RO" dirty="0" smtClean="0"/>
              <a:t>la </a:t>
            </a:r>
            <a:r>
              <a:rPr lang="ro-RO" dirty="0" smtClean="0"/>
              <a:t>greșeli</a:t>
            </a:r>
            <a:r>
              <a:rPr lang="ro-RO" dirty="0" smtClean="0"/>
              <a:t>, iar cu ajutorul </a:t>
            </a:r>
            <a:r>
              <a:rPr lang="ro-RO" dirty="0" smtClean="0"/>
              <a:t>mașinilor </a:t>
            </a:r>
            <a:r>
              <a:rPr lang="ro-RO" dirty="0" smtClean="0"/>
              <a:t>autonome </a:t>
            </a:r>
            <a:r>
              <a:rPr lang="ro-RO" b="1" dirty="0" smtClean="0"/>
              <a:t>putem reduce drastic rata de </a:t>
            </a:r>
            <a:r>
              <a:rPr lang="ro-RO" b="1" dirty="0" smtClean="0"/>
              <a:t>incidență </a:t>
            </a:r>
            <a:r>
              <a:rPr lang="ro-RO" b="1" dirty="0" smtClean="0"/>
              <a:t>a accidentelor rutiere</a:t>
            </a:r>
            <a:r>
              <a:rPr lang="ro-RO" dirty="0" smtClean="0"/>
              <a:t>.</a:t>
            </a:r>
            <a:endParaRPr lang="ro-RO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>
          <a:xfrm>
            <a:off x="6627119" y="3851308"/>
            <a:ext cx="4365625" cy="2333625"/>
          </a:xfrm>
        </p:spPr>
        <p:txBody>
          <a:bodyPr/>
          <a:lstStyle/>
          <a:p>
            <a:r>
              <a:rPr lang="ro-RO" dirty="0" smtClean="0"/>
              <a:t>Alset poate naviga in regim </a:t>
            </a:r>
            <a:r>
              <a:rPr lang="ro-RO" b="1" dirty="0" smtClean="0"/>
              <a:t>complet independent de mediu </a:t>
            </a:r>
            <a:r>
              <a:rPr lang="ro-RO" dirty="0" smtClean="0"/>
              <a:t>si </a:t>
            </a:r>
            <a:r>
              <a:rPr lang="ro-RO" b="1" dirty="0" smtClean="0"/>
              <a:t>elimină </a:t>
            </a:r>
            <a:r>
              <a:rPr lang="ro-RO" b="1" dirty="0" smtClean="0"/>
              <a:t>necesitatea unui ș</a:t>
            </a:r>
            <a:r>
              <a:rPr lang="ro-RO" b="1" dirty="0" smtClean="0"/>
              <a:t>ofer</a:t>
            </a:r>
            <a:r>
              <a:rPr lang="ro-RO" dirty="0" smtClean="0"/>
              <a:t>. </a:t>
            </a:r>
            <a:r>
              <a:rPr lang="ro-RO" dirty="0" smtClean="0"/>
              <a:t>În </a:t>
            </a:r>
            <a:r>
              <a:rPr lang="ro-RO" dirty="0" smtClean="0"/>
              <a:t>acest scop, robotul se </a:t>
            </a:r>
            <a:r>
              <a:rPr lang="ro-RO" dirty="0" smtClean="0"/>
              <a:t>folosește </a:t>
            </a:r>
            <a:r>
              <a:rPr lang="ro-RO" dirty="0" smtClean="0"/>
              <a:t>de o multitudine de senzori pentru a </a:t>
            </a:r>
            <a:r>
              <a:rPr lang="ro-RO" b="1" dirty="0" smtClean="0"/>
              <a:t>detecta obstacolele</a:t>
            </a:r>
            <a:r>
              <a:rPr lang="ro-RO" dirty="0" smtClean="0"/>
              <a:t>, </a:t>
            </a:r>
            <a:r>
              <a:rPr lang="ro-RO" b="1" dirty="0" smtClean="0"/>
              <a:t>calcula traseul optim</a:t>
            </a:r>
            <a:r>
              <a:rPr lang="ro-RO" dirty="0" smtClean="0"/>
              <a:t>, </a:t>
            </a:r>
            <a:r>
              <a:rPr lang="ro-RO" dirty="0" smtClean="0"/>
              <a:t>și </a:t>
            </a:r>
            <a:r>
              <a:rPr lang="ro-RO" dirty="0" smtClean="0"/>
              <a:t>naviga </a:t>
            </a:r>
            <a:r>
              <a:rPr lang="ro-RO" dirty="0" smtClean="0"/>
              <a:t>în </a:t>
            </a:r>
            <a:r>
              <a:rPr lang="ro-RO" dirty="0" smtClean="0"/>
              <a:t>mod </a:t>
            </a:r>
            <a:r>
              <a:rPr lang="ro-RO" b="1" dirty="0" smtClean="0"/>
              <a:t>eficient</a:t>
            </a:r>
            <a:r>
              <a:rPr lang="ro-RO" dirty="0" smtClean="0"/>
              <a:t>, </a:t>
            </a:r>
            <a:r>
              <a:rPr lang="ro-RO" dirty="0" smtClean="0"/>
              <a:t>asigurând </a:t>
            </a:r>
            <a:r>
              <a:rPr lang="ro-RO" b="1" dirty="0" smtClean="0"/>
              <a:t>siguranța</a:t>
            </a:r>
            <a:r>
              <a:rPr lang="ro-RO" dirty="0" smtClean="0"/>
              <a:t> </a:t>
            </a:r>
            <a:r>
              <a:rPr lang="ro-RO" dirty="0" smtClean="0"/>
              <a:t>pietonilor, dar </a:t>
            </a:r>
            <a:r>
              <a:rPr lang="ro-RO" dirty="0" smtClean="0"/>
              <a:t>și </a:t>
            </a:r>
            <a:r>
              <a:rPr lang="ro-RO" dirty="0" smtClean="0"/>
              <a:t>a pasagerilor. De asemenea, cu ajutorul unei camere web, Alset </a:t>
            </a:r>
            <a:r>
              <a:rPr lang="ro-RO" b="1" dirty="0" smtClean="0"/>
              <a:t>identifică </a:t>
            </a:r>
            <a:r>
              <a:rPr lang="ro-RO" b="1" dirty="0" smtClean="0"/>
              <a:t>semnele de </a:t>
            </a:r>
            <a:r>
              <a:rPr lang="ro-RO" b="1" dirty="0" smtClean="0"/>
              <a:t>circulație </a:t>
            </a:r>
            <a:r>
              <a:rPr lang="ro-RO" dirty="0" smtClean="0"/>
              <a:t>si </a:t>
            </a:r>
            <a:r>
              <a:rPr lang="ro-RO" dirty="0" smtClean="0"/>
              <a:t>respectă </a:t>
            </a:r>
            <a:r>
              <a:rPr lang="ro-RO" dirty="0" smtClean="0"/>
              <a:t>codul rutier, un </a:t>
            </a:r>
            <a:r>
              <a:rPr lang="ro-RO" b="1" dirty="0" smtClean="0"/>
              <a:t>avantaj major </a:t>
            </a:r>
            <a:r>
              <a:rPr lang="ro-RO" b="1" dirty="0" smtClean="0"/>
              <a:t>față </a:t>
            </a:r>
            <a:r>
              <a:rPr lang="ro-RO" b="1" dirty="0" smtClean="0"/>
              <a:t>de alte </a:t>
            </a:r>
            <a:r>
              <a:rPr lang="ro-RO" b="1" dirty="0" smtClean="0"/>
              <a:t>mașini </a:t>
            </a:r>
            <a:r>
              <a:rPr lang="ro-RO" b="1" dirty="0" smtClean="0"/>
              <a:t>autonome</a:t>
            </a:r>
            <a:r>
              <a:rPr lang="ro-RO" dirty="0" smtClean="0"/>
              <a:t>.</a:t>
            </a:r>
            <a:endParaRPr lang="ro-R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Utilitate practică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ro-RO" dirty="0" smtClean="0"/>
              <a:t>Alset este un robot conceput cu scopul de a demonstra o posibilă </a:t>
            </a:r>
            <a:r>
              <a:rPr lang="ro-RO" dirty="0" err="1" smtClean="0"/>
              <a:t>implementație</a:t>
            </a:r>
            <a:r>
              <a:rPr lang="ro-RO" dirty="0" smtClean="0"/>
              <a:t> de mașină autonomă.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974" y="1050804"/>
            <a:ext cx="5561215" cy="782638"/>
          </a:xfrm>
        </p:spPr>
        <p:txBody>
          <a:bodyPr>
            <a:normAutofit fontScale="90000"/>
          </a:bodyPr>
          <a:lstStyle/>
          <a:p>
            <a:r>
              <a:rPr lang="ro-RO" dirty="0"/>
              <a:t>Alte posibile aplicații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1205" y="2241515"/>
            <a:ext cx="4582046" cy="933947"/>
          </a:xfrm>
        </p:spPr>
        <p:txBody>
          <a:bodyPr>
            <a:normAutofit fontScale="85000" lnSpcReduction="10000"/>
          </a:bodyPr>
          <a:lstStyle/>
          <a:p>
            <a:r>
              <a:rPr lang="ro-RO" dirty="0"/>
              <a:t>Cererea pentru mașini autonome crește </a:t>
            </a:r>
            <a:r>
              <a:rPr lang="ro-RO" dirty="0"/>
              <a:t>î</a:t>
            </a:r>
            <a:r>
              <a:rPr lang="ro-RO" dirty="0" smtClean="0"/>
              <a:t>n </a:t>
            </a:r>
            <a:r>
              <a:rPr lang="ro-RO" dirty="0"/>
              <a:t>fiecare zi, acestea fiind foarte versatile </a:t>
            </a:r>
            <a:r>
              <a:rPr lang="ro-RO" dirty="0" smtClean="0"/>
              <a:t>și putând </a:t>
            </a:r>
            <a:r>
              <a:rPr lang="ro-RO" dirty="0"/>
              <a:t>satisface multe </a:t>
            </a:r>
            <a:r>
              <a:rPr lang="ro-RO" dirty="0" smtClean="0"/>
              <a:t>funcții</a:t>
            </a:r>
            <a:r>
              <a:rPr lang="ro-RO" dirty="0"/>
              <a:t>.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09D92-7413-44EE-BC90-ECE50DA31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175462"/>
            <a:ext cx="4421857" cy="2588637"/>
          </a:xfrm>
        </p:spPr>
        <p:txBody>
          <a:bodyPr/>
          <a:lstStyle/>
          <a:p>
            <a:r>
              <a:rPr lang="ro-RO" dirty="0"/>
              <a:t>Mașinile autonome pot servi drept taxiuri.</a:t>
            </a:r>
            <a:endParaRPr lang="en-US" dirty="0"/>
          </a:p>
          <a:p>
            <a:r>
              <a:rPr lang="ro-RO" dirty="0"/>
              <a:t>Ele pot fi utilizate pentru </a:t>
            </a:r>
            <a:r>
              <a:rPr lang="ro-RO" dirty="0" err="1"/>
              <a:t>livrari</a:t>
            </a:r>
            <a:r>
              <a:rPr lang="ro-RO" dirty="0"/>
              <a:t>.</a:t>
            </a:r>
            <a:endParaRPr lang="en-US" dirty="0"/>
          </a:p>
          <a:p>
            <a:r>
              <a:rPr lang="ro-RO" dirty="0"/>
              <a:t>Pot naviga </a:t>
            </a:r>
            <a:r>
              <a:rPr lang="ro-RO" dirty="0" smtClean="0"/>
              <a:t>în </a:t>
            </a:r>
            <a:r>
              <a:rPr lang="ro-RO" dirty="0"/>
              <a:t>zone periculoase pentru oameni, </a:t>
            </a:r>
            <a:r>
              <a:rPr lang="ro-RO" dirty="0" smtClean="0"/>
              <a:t>fără </a:t>
            </a:r>
            <a:r>
              <a:rPr lang="ro-RO" dirty="0"/>
              <a:t>pasageri</a:t>
            </a:r>
            <a:r>
              <a:rPr lang="ro-RO" dirty="0" smtClean="0"/>
              <a:t>.</a:t>
            </a:r>
            <a:endParaRPr lang="en-US" dirty="0" smtClean="0"/>
          </a:p>
          <a:p>
            <a:r>
              <a:rPr lang="en-US" dirty="0" smtClean="0"/>
              <a:t>Le permit </a:t>
            </a:r>
            <a:r>
              <a:rPr lang="en-US" dirty="0" err="1" smtClean="0"/>
              <a:t>persoanelor</a:t>
            </a:r>
            <a:r>
              <a:rPr lang="en-US" dirty="0" smtClean="0"/>
              <a:t> cu </a:t>
            </a:r>
            <a:r>
              <a:rPr lang="en-US" dirty="0" err="1" smtClean="0"/>
              <a:t>dizabilit</a:t>
            </a:r>
            <a:r>
              <a:rPr lang="ro-RO" dirty="0" err="1" smtClean="0"/>
              <a:t>ăț</a:t>
            </a:r>
            <a:r>
              <a:rPr lang="en-US" dirty="0" err="1" smtClean="0"/>
              <a:t>i</a:t>
            </a:r>
            <a:r>
              <a:rPr lang="en-US" dirty="0" smtClean="0"/>
              <a:t> s</a:t>
            </a:r>
            <a:r>
              <a:rPr lang="ro-RO" dirty="0" smtClean="0"/>
              <a:t>ă</a:t>
            </a:r>
            <a:r>
              <a:rPr lang="en-US" dirty="0" smtClean="0"/>
              <a:t> </a:t>
            </a:r>
            <a:r>
              <a:rPr lang="en-US" dirty="0" smtClean="0"/>
              <a:t>se </a:t>
            </a:r>
            <a:r>
              <a:rPr lang="en-US" dirty="0" err="1" smtClean="0"/>
              <a:t>deplaseze</a:t>
            </a:r>
            <a:r>
              <a:rPr lang="en-US" dirty="0" smtClean="0"/>
              <a:t> cu </a:t>
            </a:r>
            <a:r>
              <a:rPr lang="en-US" dirty="0" smtClean="0"/>
              <a:t>ma</a:t>
            </a:r>
            <a:r>
              <a:rPr lang="ro-RO" dirty="0"/>
              <a:t>ș</a:t>
            </a:r>
            <a:r>
              <a:rPr lang="en-US" dirty="0" err="1" smtClean="0"/>
              <a:t>ina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Mecanică</a:t>
            </a:r>
            <a:endParaRPr lang="ro-RO" dirty="0"/>
          </a:p>
        </p:txBody>
      </p:sp>
      <p:sp>
        <p:nvSpPr>
          <p:cNvPr id="7" name="TextBox 6"/>
          <p:cNvSpPr txBox="1"/>
          <p:nvPr/>
        </p:nvSpPr>
        <p:spPr>
          <a:xfrm>
            <a:off x="399958" y="3032290"/>
            <a:ext cx="39642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rgbClr val="8A9B9B"/>
                </a:solidFill>
              </a:rPr>
              <a:t>Motoarele</a:t>
            </a:r>
            <a:r>
              <a:rPr lang="en-US" sz="1400" dirty="0" smtClean="0">
                <a:solidFill>
                  <a:srgbClr val="8A9B9B"/>
                </a:solidFill>
              </a:rPr>
              <a:t> de pe </a:t>
            </a:r>
            <a:r>
              <a:rPr lang="en-US" sz="1400" dirty="0" err="1" smtClean="0">
                <a:solidFill>
                  <a:srgbClr val="8A9B9B"/>
                </a:solidFill>
              </a:rPr>
              <a:t>fiecare</a:t>
            </a:r>
            <a:r>
              <a:rPr lang="en-US" sz="1400" dirty="0" smtClean="0">
                <a:solidFill>
                  <a:srgbClr val="8A9B9B"/>
                </a:solidFill>
              </a:rPr>
              <a:t> parte sunt </a:t>
            </a:r>
            <a:r>
              <a:rPr lang="en-US" sz="1400" dirty="0" err="1" smtClean="0">
                <a:solidFill>
                  <a:srgbClr val="8A9B9B"/>
                </a:solidFill>
              </a:rPr>
              <a:t>conectate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ro-RO" sz="1400" dirty="0">
                <a:solidFill>
                  <a:srgbClr val="8A9B9B"/>
                </a:solidFill>
              </a:rPr>
              <a:t>î</a:t>
            </a:r>
            <a:r>
              <a:rPr lang="en-US" sz="1400" dirty="0" err="1" smtClean="0">
                <a:solidFill>
                  <a:srgbClr val="8A9B9B"/>
                </a:solidFill>
              </a:rPr>
              <a:t>mpreun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, </a:t>
            </a:r>
            <a:r>
              <a:rPr lang="en-US" sz="1400" dirty="0" err="1" smtClean="0">
                <a:solidFill>
                  <a:srgbClr val="8A9B9B"/>
                </a:solidFill>
              </a:rPr>
              <a:t>nefiind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necesar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controlul</a:t>
            </a:r>
            <a:r>
              <a:rPr lang="en-US" sz="1400" dirty="0" smtClean="0">
                <a:solidFill>
                  <a:srgbClr val="8A9B9B"/>
                </a:solidFill>
              </a:rPr>
              <a:t> individual al </a:t>
            </a:r>
            <a:r>
              <a:rPr lang="en-US" sz="1400" dirty="0" err="1" smtClean="0">
                <a:solidFill>
                  <a:srgbClr val="8A9B9B"/>
                </a:solidFill>
              </a:rPr>
              <a:t>fiec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err="1" smtClean="0">
                <a:solidFill>
                  <a:srgbClr val="8A9B9B"/>
                </a:solidFill>
              </a:rPr>
              <a:t>rui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motor</a:t>
            </a:r>
            <a:r>
              <a:rPr lang="en-US" sz="1400" dirty="0" smtClean="0">
                <a:solidFill>
                  <a:srgbClr val="8A9B9B"/>
                </a:solidFill>
              </a:rPr>
              <a:t>.</a:t>
            </a:r>
            <a:endParaRPr lang="ro-RO" sz="1400" dirty="0">
              <a:solidFill>
                <a:srgbClr val="8A9B9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8A9B9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err="1" smtClean="0">
                <a:solidFill>
                  <a:srgbClr val="8A9B9B"/>
                </a:solidFill>
              </a:rPr>
              <a:t>Virajele</a:t>
            </a:r>
            <a:r>
              <a:rPr lang="en-US" sz="1400" dirty="0" smtClean="0">
                <a:solidFill>
                  <a:srgbClr val="8A9B9B"/>
                </a:solidFill>
              </a:rPr>
              <a:t> se pot </a:t>
            </a:r>
            <a:r>
              <a:rPr lang="en-US" sz="1400" dirty="0" err="1" smtClean="0">
                <a:solidFill>
                  <a:srgbClr val="8A9B9B"/>
                </a:solidFill>
              </a:rPr>
              <a:t>realiza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diferen</a:t>
            </a:r>
            <a:r>
              <a:rPr lang="ro-RO" sz="1400" dirty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ial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(</a:t>
            </a:r>
            <a:r>
              <a:rPr lang="en-US" sz="1400" dirty="0" err="1" smtClean="0">
                <a:solidFill>
                  <a:srgbClr val="8A9B9B"/>
                </a:solidFill>
              </a:rPr>
              <a:t>aplicarea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unei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puteri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mai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mari</a:t>
            </a:r>
            <a:r>
              <a:rPr lang="en-US" sz="1400" dirty="0" smtClean="0">
                <a:solidFill>
                  <a:srgbClr val="8A9B9B"/>
                </a:solidFill>
              </a:rPr>
              <a:t> pe o parte </a:t>
            </a:r>
            <a:r>
              <a:rPr lang="en-US" sz="1400" dirty="0" err="1" smtClean="0">
                <a:solidFill>
                  <a:srgbClr val="8A9B9B"/>
                </a:solidFill>
              </a:rPr>
              <a:t>dec</a:t>
            </a:r>
            <a:r>
              <a:rPr lang="ro-RO" sz="1400" dirty="0">
                <a:solidFill>
                  <a:srgbClr val="8A9B9B"/>
                </a:solidFill>
              </a:rPr>
              <a:t>â</a:t>
            </a:r>
            <a:r>
              <a:rPr lang="en-US" sz="1400" dirty="0" smtClean="0">
                <a:solidFill>
                  <a:srgbClr val="8A9B9B"/>
                </a:solidFill>
              </a:rPr>
              <a:t>t </a:t>
            </a:r>
            <a:r>
              <a:rPr lang="en-US" sz="1400" dirty="0" smtClean="0">
                <a:solidFill>
                  <a:srgbClr val="8A9B9B"/>
                </a:solidFill>
              </a:rPr>
              <a:t>pe </a:t>
            </a:r>
            <a:r>
              <a:rPr lang="en-US" sz="1400" dirty="0" err="1" smtClean="0">
                <a:solidFill>
                  <a:srgbClr val="8A9B9B"/>
                </a:solidFill>
              </a:rPr>
              <a:t>cealalt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) </a:t>
            </a:r>
            <a:r>
              <a:rPr lang="en-US" sz="1400" dirty="0" smtClean="0">
                <a:solidFill>
                  <a:srgbClr val="8A9B9B"/>
                </a:solidFill>
              </a:rPr>
              <a:t>sau </a:t>
            </a:r>
            <a:r>
              <a:rPr lang="en-US" sz="1400" dirty="0" err="1" smtClean="0">
                <a:solidFill>
                  <a:srgbClr val="8A9B9B"/>
                </a:solidFill>
              </a:rPr>
              <a:t>prin</a:t>
            </a:r>
            <a:r>
              <a:rPr lang="en-US" sz="1400" dirty="0" smtClean="0">
                <a:solidFill>
                  <a:srgbClr val="8A9B9B"/>
                </a:solidFill>
              </a:rPr>
              <a:t> skidding (</a:t>
            </a:r>
            <a:r>
              <a:rPr lang="en-US" sz="1400" dirty="0" err="1" smtClean="0">
                <a:solidFill>
                  <a:srgbClr val="8A9B9B"/>
                </a:solidFill>
              </a:rPr>
              <a:t>aceeasi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putere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este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aplicat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ro-RO" sz="1400" dirty="0">
                <a:solidFill>
                  <a:srgbClr val="8A9B9B"/>
                </a:solidFill>
              </a:rPr>
              <a:t>î</a:t>
            </a:r>
            <a:r>
              <a:rPr lang="en-US" sz="1400" dirty="0" smtClean="0">
                <a:solidFill>
                  <a:srgbClr val="8A9B9B"/>
                </a:solidFill>
              </a:rPr>
              <a:t>n </a:t>
            </a:r>
            <a:r>
              <a:rPr lang="en-US" sz="1400" dirty="0" err="1" smtClean="0">
                <a:solidFill>
                  <a:srgbClr val="8A9B9B"/>
                </a:solidFill>
              </a:rPr>
              <a:t>ambele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p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r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</a:t>
            </a:r>
            <a:r>
              <a:rPr lang="en-US" sz="1400" dirty="0" smtClean="0">
                <a:solidFill>
                  <a:srgbClr val="8A9B9B"/>
                </a:solidFill>
              </a:rPr>
              <a:t>, </a:t>
            </a:r>
            <a:r>
              <a:rPr lang="en-US" sz="1400" dirty="0" err="1" smtClean="0">
                <a:solidFill>
                  <a:srgbClr val="8A9B9B"/>
                </a:solidFill>
              </a:rPr>
              <a:t>dar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ro-RO" sz="1400" dirty="0" smtClean="0">
                <a:solidFill>
                  <a:srgbClr val="8A9B9B"/>
                </a:solidFill>
              </a:rPr>
              <a:t>î</a:t>
            </a:r>
            <a:r>
              <a:rPr lang="en-US" sz="1400" dirty="0" smtClean="0">
                <a:solidFill>
                  <a:srgbClr val="8A9B9B"/>
                </a:solidFill>
              </a:rPr>
              <a:t>n </a:t>
            </a:r>
            <a:r>
              <a:rPr lang="en-US" sz="1400" dirty="0" err="1" smtClean="0">
                <a:solidFill>
                  <a:srgbClr val="8A9B9B"/>
                </a:solidFill>
              </a:rPr>
              <a:t>direc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smtClean="0">
                <a:solidFill>
                  <a:srgbClr val="8A9B9B"/>
                </a:solidFill>
              </a:rPr>
              <a:t>ii </a:t>
            </a:r>
            <a:r>
              <a:rPr lang="en-US" sz="1400" dirty="0" err="1" smtClean="0">
                <a:solidFill>
                  <a:srgbClr val="8A9B9B"/>
                </a:solidFill>
              </a:rPr>
              <a:t>opuse</a:t>
            </a:r>
            <a:r>
              <a:rPr lang="en-US" sz="1400" dirty="0" smtClean="0">
                <a:solidFill>
                  <a:srgbClr val="8A9B9B"/>
                </a:solidFill>
              </a:rPr>
              <a:t>). Prima </a:t>
            </a:r>
            <a:r>
              <a:rPr lang="en-US" sz="1400" dirty="0" err="1" smtClean="0">
                <a:solidFill>
                  <a:srgbClr val="8A9B9B"/>
                </a:solidFill>
              </a:rPr>
              <a:t>metod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este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utilizata</a:t>
            </a:r>
            <a:r>
              <a:rPr lang="en-US" sz="1400" dirty="0" smtClean="0">
                <a:solidFill>
                  <a:srgbClr val="8A9B9B"/>
                </a:solidFill>
              </a:rPr>
              <a:t> pentru </a:t>
            </a:r>
            <a:r>
              <a:rPr lang="en-US" sz="1400" dirty="0" err="1" smtClean="0">
                <a:solidFill>
                  <a:srgbClr val="8A9B9B"/>
                </a:solidFill>
              </a:rPr>
              <a:t>viraje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minore</a:t>
            </a:r>
            <a:r>
              <a:rPr lang="en-US" sz="1400" dirty="0" smtClean="0">
                <a:solidFill>
                  <a:srgbClr val="8A9B9B"/>
                </a:solidFill>
              </a:rPr>
              <a:t>, </a:t>
            </a:r>
            <a:r>
              <a:rPr lang="en-US" sz="1400" dirty="0" err="1" smtClean="0">
                <a:solidFill>
                  <a:srgbClr val="8A9B9B"/>
                </a:solidFill>
              </a:rPr>
              <a:t>iar</a:t>
            </a:r>
            <a:r>
              <a:rPr lang="en-US" sz="1400" dirty="0" smtClean="0">
                <a:solidFill>
                  <a:srgbClr val="8A9B9B"/>
                </a:solidFill>
              </a:rPr>
              <a:t> a </a:t>
            </a:r>
            <a:r>
              <a:rPr lang="en-US" sz="1400" dirty="0" err="1" smtClean="0">
                <a:solidFill>
                  <a:srgbClr val="8A9B9B"/>
                </a:solidFill>
              </a:rPr>
              <a:t>doua</a:t>
            </a:r>
            <a:r>
              <a:rPr lang="en-US" sz="1400" dirty="0" smtClean="0">
                <a:solidFill>
                  <a:srgbClr val="8A9B9B"/>
                </a:solidFill>
              </a:rPr>
              <a:t> pentru </a:t>
            </a:r>
            <a:r>
              <a:rPr lang="en-US" sz="1400" dirty="0" err="1" smtClean="0">
                <a:solidFill>
                  <a:srgbClr val="8A9B9B"/>
                </a:solidFill>
              </a:rPr>
              <a:t>rotire</a:t>
            </a:r>
            <a:r>
              <a:rPr lang="en-US" sz="1400" dirty="0" smtClean="0">
                <a:solidFill>
                  <a:srgbClr val="8A9B9B"/>
                </a:solidFill>
              </a:rPr>
              <a:t> pe </a:t>
            </a:r>
            <a:r>
              <a:rPr lang="en-US" sz="1400" dirty="0" err="1" smtClean="0">
                <a:solidFill>
                  <a:srgbClr val="8A9B9B"/>
                </a:solidFill>
              </a:rPr>
              <a:t>loc</a:t>
            </a:r>
            <a:r>
              <a:rPr lang="ro-RO" sz="1400" dirty="0" smtClean="0">
                <a:solidFill>
                  <a:srgbClr val="8A9B9B"/>
                </a:solidFill>
              </a:rPr>
              <a:t>.</a:t>
            </a:r>
            <a:endParaRPr lang="en-US" sz="1400" dirty="0" smtClean="0">
              <a:solidFill>
                <a:srgbClr val="8A9B9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 smtClean="0">
              <a:solidFill>
                <a:srgbClr val="8A9B9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srgbClr val="8A9B9B"/>
                </a:solidFill>
              </a:rPr>
              <a:t>La </a:t>
            </a:r>
            <a:r>
              <a:rPr lang="ro-RO" sz="1400" dirty="0" err="1" smtClean="0">
                <a:solidFill>
                  <a:srgbClr val="8A9B9B"/>
                </a:solidFill>
              </a:rPr>
              <a:t>ș</a:t>
            </a:r>
            <a:r>
              <a:rPr lang="en-US" sz="1400" dirty="0" err="1" smtClean="0">
                <a:solidFill>
                  <a:srgbClr val="8A9B9B"/>
                </a:solidFill>
              </a:rPr>
              <a:t>asiul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de plastic </a:t>
            </a:r>
            <a:r>
              <a:rPr lang="en-US" sz="1400" dirty="0" err="1" smtClean="0">
                <a:solidFill>
                  <a:srgbClr val="8A9B9B"/>
                </a:solidFill>
              </a:rPr>
              <a:t>achizi</a:t>
            </a:r>
            <a:r>
              <a:rPr lang="ro-RO" sz="1400" dirty="0" smtClean="0">
                <a:solidFill>
                  <a:srgbClr val="8A9B9B"/>
                </a:solidFill>
              </a:rPr>
              <a:t>ț</a:t>
            </a:r>
            <a:r>
              <a:rPr lang="en-US" sz="1400" dirty="0" err="1" smtClean="0">
                <a:solidFill>
                  <a:srgbClr val="8A9B9B"/>
                </a:solidFill>
              </a:rPr>
              <a:t>ionat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de pe internet am </a:t>
            </a:r>
            <a:r>
              <a:rPr lang="en-US" sz="1400" dirty="0" smtClean="0">
                <a:solidFill>
                  <a:srgbClr val="8A9B9B"/>
                </a:solidFill>
              </a:rPr>
              <a:t>ad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err="1" smtClean="0">
                <a:solidFill>
                  <a:srgbClr val="8A9B9B"/>
                </a:solidFill>
              </a:rPr>
              <a:t>ugat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o </a:t>
            </a:r>
            <a:r>
              <a:rPr lang="en-US" sz="1400" dirty="0" err="1" smtClean="0">
                <a:solidFill>
                  <a:srgbClr val="8A9B9B"/>
                </a:solidFill>
              </a:rPr>
              <a:t>plac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de </a:t>
            </a:r>
            <a:r>
              <a:rPr lang="en-US" sz="1400" dirty="0" err="1" smtClean="0">
                <a:solidFill>
                  <a:srgbClr val="8A9B9B"/>
                </a:solidFill>
              </a:rPr>
              <a:t>lemn</a:t>
            </a:r>
            <a:r>
              <a:rPr lang="en-US" sz="1400" dirty="0" smtClean="0">
                <a:solidFill>
                  <a:srgbClr val="8A9B9B"/>
                </a:solidFill>
              </a:rPr>
              <a:t> pe care am </a:t>
            </a:r>
            <a:r>
              <a:rPr lang="en-US" sz="1400" dirty="0" err="1" smtClean="0">
                <a:solidFill>
                  <a:srgbClr val="8A9B9B"/>
                </a:solidFill>
              </a:rPr>
              <a:t>montat</a:t>
            </a:r>
            <a:r>
              <a:rPr lang="en-US" sz="1400" dirty="0" smtClean="0">
                <a:solidFill>
                  <a:srgbClr val="8A9B9B"/>
                </a:solidFill>
              </a:rPr>
              <a:t> Raspberry Pi-</a:t>
            </a:r>
            <a:r>
              <a:rPr lang="en-US" sz="1400" dirty="0" err="1" smtClean="0">
                <a:solidFill>
                  <a:srgbClr val="8A9B9B"/>
                </a:solidFill>
              </a:rPr>
              <a:t>ul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ro-RO" sz="1400" dirty="0" err="1" smtClean="0">
                <a:solidFill>
                  <a:srgbClr val="8A9B9B"/>
                </a:solidFill>
              </a:rPr>
              <a:t>ș</a:t>
            </a:r>
            <a:r>
              <a:rPr lang="en-US" sz="1400" dirty="0" err="1" smtClean="0">
                <a:solidFill>
                  <a:srgbClr val="8A9B9B"/>
                </a:solidFill>
              </a:rPr>
              <a:t>i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camera </a:t>
            </a:r>
            <a:r>
              <a:rPr lang="en-US" sz="1400" dirty="0" smtClean="0">
                <a:solidFill>
                  <a:srgbClr val="8A9B9B"/>
                </a:solidFill>
              </a:rPr>
              <a:t>web</a:t>
            </a:r>
            <a:r>
              <a:rPr lang="ro-RO" sz="1400" dirty="0" smtClean="0">
                <a:solidFill>
                  <a:srgbClr val="8A9B9B"/>
                </a:solidFill>
              </a:rPr>
              <a:t> (n</a:t>
            </a:r>
            <a:r>
              <a:rPr lang="en-US" sz="1400" dirty="0" smtClean="0">
                <a:solidFill>
                  <a:srgbClr val="8A9B9B"/>
                </a:solidFill>
              </a:rPr>
              <a:t>u </a:t>
            </a:r>
            <a:r>
              <a:rPr lang="en-US" sz="1400" dirty="0" err="1" smtClean="0">
                <a:solidFill>
                  <a:srgbClr val="8A9B9B"/>
                </a:solidFill>
              </a:rPr>
              <a:t>avem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err="1" smtClean="0">
                <a:solidFill>
                  <a:srgbClr val="8A9B9B"/>
                </a:solidFill>
              </a:rPr>
              <a:t>acces</a:t>
            </a:r>
            <a:r>
              <a:rPr lang="en-US" sz="1400" dirty="0" smtClean="0">
                <a:solidFill>
                  <a:srgbClr val="8A9B9B"/>
                </a:solidFill>
              </a:rPr>
              <a:t> la o </a:t>
            </a:r>
            <a:r>
              <a:rPr lang="en-US" sz="1400" dirty="0" err="1" smtClean="0">
                <a:solidFill>
                  <a:srgbClr val="8A9B9B"/>
                </a:solidFill>
              </a:rPr>
              <a:t>imprimant</a:t>
            </a:r>
            <a:r>
              <a:rPr lang="ro-RO" sz="1400" dirty="0" smtClean="0">
                <a:solidFill>
                  <a:srgbClr val="8A9B9B"/>
                </a:solidFill>
              </a:rPr>
              <a:t>ă</a:t>
            </a:r>
            <a:r>
              <a:rPr lang="en-US" sz="1400" dirty="0" smtClean="0">
                <a:solidFill>
                  <a:srgbClr val="8A9B9B"/>
                </a:solidFill>
              </a:rPr>
              <a:t> </a:t>
            </a:r>
            <a:r>
              <a:rPr lang="en-US" sz="1400" dirty="0" smtClean="0">
                <a:solidFill>
                  <a:srgbClr val="8A9B9B"/>
                </a:solidFill>
              </a:rPr>
              <a:t>3D</a:t>
            </a:r>
            <a:r>
              <a:rPr lang="en-US" sz="1400" dirty="0" smtClean="0">
                <a:solidFill>
                  <a:srgbClr val="8A9B9B"/>
                </a:solidFill>
              </a:rPr>
              <a:t>)</a:t>
            </a:r>
            <a:r>
              <a:rPr lang="ro-RO" sz="1400" dirty="0" smtClean="0">
                <a:solidFill>
                  <a:srgbClr val="8A9B9B"/>
                </a:solidFill>
              </a:rPr>
              <a:t>.</a:t>
            </a:r>
            <a:endParaRPr lang="ro-RO" sz="1400" dirty="0">
              <a:solidFill>
                <a:srgbClr val="8A9B9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959" y="2177935"/>
            <a:ext cx="4911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900" dirty="0">
                <a:solidFill>
                  <a:schemeClr val="tx2"/>
                </a:solidFill>
              </a:rPr>
              <a:t>Alset </a:t>
            </a:r>
            <a:r>
              <a:rPr lang="ro-RO" sz="1900" dirty="0" smtClean="0">
                <a:solidFill>
                  <a:schemeClr val="tx2"/>
                </a:solidFill>
              </a:rPr>
              <a:t>utilizează </a:t>
            </a:r>
            <a:r>
              <a:rPr lang="ro-RO" sz="1900" dirty="0">
                <a:solidFill>
                  <a:schemeClr val="tx2"/>
                </a:solidFill>
              </a:rPr>
              <a:t>un ș</a:t>
            </a:r>
            <a:r>
              <a:rPr lang="ro-RO" sz="1900" dirty="0" smtClean="0">
                <a:solidFill>
                  <a:schemeClr val="tx2"/>
                </a:solidFill>
              </a:rPr>
              <a:t>asiu </a:t>
            </a:r>
            <a:r>
              <a:rPr lang="ro-RO" sz="1900" dirty="0">
                <a:solidFill>
                  <a:schemeClr val="tx2"/>
                </a:solidFill>
              </a:rPr>
              <a:t>tip 4wd </a:t>
            </a:r>
            <a:r>
              <a:rPr lang="en-US" sz="1900" dirty="0">
                <a:solidFill>
                  <a:schemeClr val="tx2"/>
                </a:solidFill>
              </a:rPr>
              <a:t>(four wheel drive) </a:t>
            </a:r>
            <a:r>
              <a:rPr lang="ro-RO" sz="1900" dirty="0" err="1">
                <a:solidFill>
                  <a:schemeClr val="tx2"/>
                </a:solidFill>
              </a:rPr>
              <a:t>ș</a:t>
            </a:r>
            <a:r>
              <a:rPr lang="en-US" sz="1900" dirty="0" err="1" smtClean="0">
                <a:solidFill>
                  <a:schemeClr val="tx2"/>
                </a:solidFill>
              </a:rPr>
              <a:t>i</a:t>
            </a:r>
            <a:r>
              <a:rPr lang="en-US" sz="1900" dirty="0" smtClean="0">
                <a:solidFill>
                  <a:schemeClr val="tx2"/>
                </a:solidFill>
              </a:rPr>
              <a:t> </a:t>
            </a:r>
            <a:r>
              <a:rPr lang="en-US" sz="1900" dirty="0" err="1">
                <a:solidFill>
                  <a:schemeClr val="tx2"/>
                </a:solidFill>
              </a:rPr>
              <a:t>dispune</a:t>
            </a:r>
            <a:r>
              <a:rPr lang="en-US" sz="1900" dirty="0">
                <a:solidFill>
                  <a:schemeClr val="tx2"/>
                </a:solidFill>
              </a:rPr>
              <a:t> de </a:t>
            </a:r>
            <a:r>
              <a:rPr lang="en-US" sz="1900" dirty="0" err="1">
                <a:solidFill>
                  <a:schemeClr val="tx2"/>
                </a:solidFill>
              </a:rPr>
              <a:t>patru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 err="1">
                <a:solidFill>
                  <a:schemeClr val="tx2"/>
                </a:solidFill>
              </a:rPr>
              <a:t>motoare</a:t>
            </a:r>
            <a:r>
              <a:rPr lang="en-US" sz="1900" dirty="0">
                <a:solidFill>
                  <a:schemeClr val="tx2"/>
                </a:solidFill>
              </a:rPr>
              <a:t>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68036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 smtClean="0"/>
              <a:t>Electronic</a:t>
            </a:r>
            <a:r>
              <a:rPr lang="ro-RO" dirty="0" smtClean="0"/>
              <a:t>ă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774032" y="2221992"/>
            <a:ext cx="9201241" cy="665713"/>
          </a:xfrm>
        </p:spPr>
        <p:txBody>
          <a:bodyPr>
            <a:normAutofit lnSpcReduction="10000"/>
          </a:bodyPr>
          <a:lstStyle/>
          <a:p>
            <a:r>
              <a:rPr lang="ro-RO" dirty="0" smtClean="0"/>
              <a:t>În scopul navigării cât mai sigure, Alset se folosește de </a:t>
            </a:r>
            <a:r>
              <a:rPr lang="ro-RO" dirty="0" err="1" smtClean="0"/>
              <a:t>microntrollere</a:t>
            </a:r>
            <a:r>
              <a:rPr lang="ro-RO" dirty="0" smtClean="0"/>
              <a:t>, senzori și module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/>
        <p:txBody>
          <a:bodyPr/>
          <a:lstStyle/>
          <a:p>
            <a:r>
              <a:rPr lang="ro-RO" dirty="0" smtClean="0"/>
              <a:t>Componente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6EDE3F-FD3C-4A2C-837A-5B3420BD5E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grayWhite">
          <a:xfrm>
            <a:off x="774030" y="3705187"/>
            <a:ext cx="4365625" cy="2333625"/>
          </a:xfrm>
        </p:spPr>
        <p:txBody>
          <a:bodyPr numCol="2">
            <a:noAutofit/>
          </a:bodyPr>
          <a:lstStyle/>
          <a:p>
            <a:r>
              <a:rPr lang="ro-RO" dirty="0" err="1">
                <a:hlinkClick r:id="rId2"/>
              </a:rPr>
              <a:t>Raspberry</a:t>
            </a:r>
            <a:r>
              <a:rPr lang="ro-RO" dirty="0">
                <a:hlinkClick r:id="rId2"/>
              </a:rPr>
              <a:t> Pi 3 B</a:t>
            </a:r>
            <a:endParaRPr lang="ro-RO" dirty="0"/>
          </a:p>
          <a:p>
            <a:r>
              <a:rPr lang="ro-RO" dirty="0" err="1">
                <a:hlinkClick r:id="rId3"/>
              </a:rPr>
              <a:t>Arduino</a:t>
            </a:r>
            <a:r>
              <a:rPr lang="ro-RO" dirty="0">
                <a:hlinkClick r:id="rId3"/>
              </a:rPr>
              <a:t> Mega 2560</a:t>
            </a:r>
            <a:endParaRPr lang="ro-RO" dirty="0"/>
          </a:p>
          <a:p>
            <a:r>
              <a:rPr lang="ro-RO" dirty="0" err="1">
                <a:hlinkClick r:id="rId4"/>
              </a:rPr>
              <a:t>Wemos</a:t>
            </a:r>
            <a:r>
              <a:rPr lang="ro-RO" dirty="0">
                <a:hlinkClick r:id="rId4"/>
              </a:rPr>
              <a:t> D1 Mini ESP8266</a:t>
            </a:r>
            <a:endParaRPr lang="ro-RO" dirty="0"/>
          </a:p>
          <a:p>
            <a:r>
              <a:rPr lang="ro-RO" u="sng" dirty="0" smtClean="0">
                <a:solidFill>
                  <a:schemeClr val="bg1"/>
                </a:solidFill>
              </a:rPr>
              <a:t>Șasiu </a:t>
            </a:r>
            <a:r>
              <a:rPr lang="ro-RO" u="sng" dirty="0">
                <a:solidFill>
                  <a:schemeClr val="bg1"/>
                </a:solidFill>
              </a:rPr>
              <a:t>&amp; </a:t>
            </a:r>
            <a:r>
              <a:rPr lang="ro-RO" u="sng" dirty="0">
                <a:solidFill>
                  <a:schemeClr val="bg1"/>
                </a:solidFill>
              </a:rPr>
              <a:t>M</a:t>
            </a:r>
            <a:r>
              <a:rPr lang="ro-RO" u="sng" dirty="0" smtClean="0">
                <a:solidFill>
                  <a:schemeClr val="bg1"/>
                </a:solidFill>
              </a:rPr>
              <a:t>otoare</a:t>
            </a:r>
            <a:endParaRPr lang="ro-RO" u="sng" dirty="0">
              <a:solidFill>
                <a:schemeClr val="bg1"/>
              </a:solidFill>
            </a:endParaRPr>
          </a:p>
          <a:p>
            <a:r>
              <a:rPr lang="ro-RO" u="sng" dirty="0" smtClean="0">
                <a:solidFill>
                  <a:schemeClr val="bg1"/>
                </a:solidFill>
              </a:rPr>
              <a:t>Punte H L298N</a:t>
            </a:r>
            <a:endParaRPr lang="ro-RO" u="sng" dirty="0">
              <a:solidFill>
                <a:schemeClr val="bg1"/>
              </a:solidFill>
            </a:endParaRPr>
          </a:p>
          <a:p>
            <a:r>
              <a:rPr lang="ro-RO" u="sng" dirty="0" smtClean="0">
                <a:solidFill>
                  <a:schemeClr val="bg1"/>
                </a:solidFill>
              </a:rPr>
              <a:t>GPS U-</a:t>
            </a:r>
            <a:r>
              <a:rPr lang="ro-RO" u="sng" dirty="0" err="1" smtClean="0">
                <a:solidFill>
                  <a:schemeClr val="bg1"/>
                </a:solidFill>
              </a:rPr>
              <a:t>blox</a:t>
            </a:r>
            <a:r>
              <a:rPr lang="ro-RO" u="sng" dirty="0" smtClean="0">
                <a:solidFill>
                  <a:schemeClr val="bg1"/>
                </a:solidFill>
              </a:rPr>
              <a:t> NEO-6M</a:t>
            </a:r>
          </a:p>
          <a:p>
            <a:r>
              <a:rPr lang="ro-RO" dirty="0" smtClean="0">
                <a:hlinkClick r:id="rId5"/>
              </a:rPr>
              <a:t>Cititor RFID RC522 </a:t>
            </a:r>
            <a:endParaRPr lang="ro-RO" dirty="0" smtClean="0"/>
          </a:p>
          <a:p>
            <a:r>
              <a:rPr lang="ro-RO" dirty="0" err="1" smtClean="0">
                <a:hlinkClick r:id="rId6"/>
              </a:rPr>
              <a:t>Cytron</a:t>
            </a:r>
            <a:r>
              <a:rPr lang="ro-RO" dirty="0" smtClean="0">
                <a:hlinkClick r:id="rId6"/>
              </a:rPr>
              <a:t> </a:t>
            </a:r>
            <a:r>
              <a:rPr lang="ro-RO" dirty="0" err="1" smtClean="0">
                <a:hlinkClick r:id="rId6"/>
              </a:rPr>
              <a:t>Maker</a:t>
            </a:r>
            <a:r>
              <a:rPr lang="ro-RO" dirty="0" smtClean="0">
                <a:hlinkClick r:id="rId6"/>
              </a:rPr>
              <a:t> Line </a:t>
            </a:r>
            <a:r>
              <a:rPr lang="ro-RO" dirty="0" err="1" smtClean="0">
                <a:hlinkClick r:id="rId6"/>
              </a:rPr>
              <a:t>Sensor</a:t>
            </a:r>
            <a:endParaRPr lang="ro-RO" dirty="0" smtClean="0"/>
          </a:p>
          <a:p>
            <a:r>
              <a:rPr lang="ro-RO" dirty="0" smtClean="0">
                <a:hlinkClick r:id="rId7"/>
              </a:rPr>
              <a:t>2x Senzori Ultrasonici HC-SR04</a:t>
            </a:r>
            <a:endParaRPr lang="ro-RO" dirty="0"/>
          </a:p>
          <a:p>
            <a:r>
              <a:rPr lang="ro-RO" dirty="0" smtClean="0">
                <a:hlinkClick r:id="rId8"/>
              </a:rPr>
              <a:t>Senzor Impact</a:t>
            </a:r>
          </a:p>
          <a:p>
            <a:r>
              <a:rPr lang="ro-RO" dirty="0" smtClean="0">
                <a:hlinkClick r:id="rId8"/>
              </a:rPr>
              <a:t>Încărcător Acumulator TP4056</a:t>
            </a:r>
            <a:endParaRPr lang="ro-RO" dirty="0"/>
          </a:p>
          <a:p>
            <a:r>
              <a:rPr lang="ro-RO" dirty="0" smtClean="0">
                <a:hlinkClick r:id="rId9"/>
              </a:rPr>
              <a:t>2x</a:t>
            </a:r>
            <a:r>
              <a:rPr lang="ro-RO" dirty="0" smtClean="0"/>
              <a:t> </a:t>
            </a:r>
            <a:r>
              <a:rPr lang="ro-RO" u="sng" dirty="0" smtClean="0">
                <a:solidFill>
                  <a:schemeClr val="bg1"/>
                </a:solidFill>
              </a:rPr>
              <a:t>Întrerupătoare</a:t>
            </a:r>
            <a:endParaRPr lang="ro-RO" u="sng" dirty="0">
              <a:solidFill>
                <a:schemeClr val="bg1"/>
              </a:solidFill>
            </a:endParaRPr>
          </a:p>
          <a:p>
            <a:r>
              <a:rPr lang="ro-RO" u="sng" dirty="0" smtClean="0">
                <a:solidFill>
                  <a:schemeClr val="bg1"/>
                </a:solidFill>
              </a:rPr>
              <a:t>Suport 2x Baterii 18650</a:t>
            </a:r>
            <a:endParaRPr lang="ro-RO" u="sng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2CB9BD-51FF-4C3D-BDD7-A004B05B152F}"/>
              </a:ext>
            </a:extLst>
          </p:cNvPr>
          <p:cNvSpPr>
            <a:spLocks noGrp="1"/>
          </p:cNvSpPr>
          <p:nvPr>
            <p:ph type="body" idx="18"/>
          </p:nvPr>
        </p:nvSpPr>
        <p:spPr bwMode="grayWhite">
          <a:xfrm>
            <a:off x="5955315" y="2993040"/>
            <a:ext cx="4365625" cy="454353"/>
          </a:xfrm>
        </p:spPr>
        <p:txBody>
          <a:bodyPr/>
          <a:lstStyle/>
          <a:p>
            <a:r>
              <a:rPr lang="en-US" dirty="0" smtClean="0"/>
              <a:t>Motive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D6EF90-B98E-4EA6-8AA1-185EE8D4BD2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White">
          <a:xfrm>
            <a:off x="5955314" y="3552728"/>
            <a:ext cx="5829249" cy="248608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o-RO" dirty="0" err="1" smtClean="0"/>
              <a:t>Raspberry</a:t>
            </a:r>
            <a:r>
              <a:rPr lang="ro-RO" dirty="0" smtClean="0"/>
              <a:t> Pi 3B </a:t>
            </a:r>
            <a:r>
              <a:rPr lang="ro-RO" dirty="0" smtClean="0"/>
              <a:t>execută </a:t>
            </a:r>
            <a:r>
              <a:rPr lang="ro-RO" dirty="0" smtClean="0"/>
              <a:t>sarcinile de </a:t>
            </a:r>
            <a:r>
              <a:rPr lang="ro-RO" dirty="0" err="1" smtClean="0"/>
              <a:t>machine</a:t>
            </a:r>
            <a:r>
              <a:rPr lang="ro-RO" dirty="0" smtClean="0"/>
              <a:t> </a:t>
            </a:r>
            <a:r>
              <a:rPr lang="ro-RO" dirty="0" err="1" smtClean="0"/>
              <a:t>vision</a:t>
            </a:r>
            <a:r>
              <a:rPr lang="ro-RO" dirty="0" smtClean="0"/>
              <a:t> </a:t>
            </a:r>
            <a:r>
              <a:rPr lang="ro-RO" dirty="0"/>
              <a:t>ș</a:t>
            </a:r>
            <a:r>
              <a:rPr lang="ro-RO" dirty="0" smtClean="0"/>
              <a:t>i găzduiește </a:t>
            </a:r>
            <a:r>
              <a:rPr lang="ro-RO" dirty="0" smtClean="0"/>
              <a:t>serverul web. Acesta a fost ales </a:t>
            </a:r>
            <a:r>
              <a:rPr lang="ro-RO" dirty="0" smtClean="0"/>
              <a:t>datorită </a:t>
            </a:r>
            <a:r>
              <a:rPr lang="ro-RO" dirty="0" smtClean="0"/>
              <a:t>puterii sale de procesare, </a:t>
            </a:r>
            <a:r>
              <a:rPr lang="ro-RO" dirty="0" smtClean="0"/>
              <a:t>necesară </a:t>
            </a:r>
            <a:r>
              <a:rPr lang="ro-RO" dirty="0" smtClean="0"/>
              <a:t>pentru ML.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ro-RO" dirty="0" smtClean="0"/>
              <a:t>Datorită numărului </a:t>
            </a:r>
            <a:r>
              <a:rPr lang="ro-RO" dirty="0" smtClean="0"/>
              <a:t>mare de module care </a:t>
            </a:r>
            <a:r>
              <a:rPr lang="ro-RO" dirty="0" smtClean="0"/>
              <a:t>intră </a:t>
            </a:r>
            <a:r>
              <a:rPr lang="ro-RO" dirty="0" smtClean="0"/>
              <a:t>in </a:t>
            </a:r>
            <a:r>
              <a:rPr lang="ro-RO" dirty="0" smtClean="0"/>
              <a:t>componența </a:t>
            </a:r>
            <a:r>
              <a:rPr lang="ro-RO" dirty="0" smtClean="0"/>
              <a:t>lui Alset, avem nevoie de un </a:t>
            </a:r>
            <a:r>
              <a:rPr lang="ro-RO" dirty="0" err="1" smtClean="0"/>
              <a:t>microcontroller</a:t>
            </a:r>
            <a:r>
              <a:rPr lang="ro-RO" dirty="0" smtClean="0"/>
              <a:t> pe </a:t>
            </a:r>
            <a:r>
              <a:rPr lang="ro-RO" dirty="0" err="1" smtClean="0"/>
              <a:t>masură</a:t>
            </a:r>
            <a:r>
              <a:rPr lang="ro-RO" dirty="0" smtClean="0"/>
              <a:t>. </a:t>
            </a:r>
            <a:r>
              <a:rPr lang="ro-RO" dirty="0"/>
              <a:t>Î</a:t>
            </a:r>
            <a:r>
              <a:rPr lang="ro-RO" dirty="0" smtClean="0"/>
              <a:t>n </a:t>
            </a:r>
            <a:r>
              <a:rPr lang="ro-RO" dirty="0" smtClean="0"/>
              <a:t>acest scop am ales un </a:t>
            </a:r>
            <a:r>
              <a:rPr lang="ro-RO" dirty="0" err="1" smtClean="0"/>
              <a:t>Arduino</a:t>
            </a:r>
            <a:r>
              <a:rPr lang="ro-RO" dirty="0" smtClean="0"/>
              <a:t> Mega pentru </a:t>
            </a:r>
            <a:r>
              <a:rPr lang="ro-RO" dirty="0" smtClean="0"/>
              <a:t>interacțiunea </a:t>
            </a:r>
            <a:r>
              <a:rPr lang="ro-RO" dirty="0" smtClean="0"/>
              <a:t>cu senzorii </a:t>
            </a:r>
            <a:r>
              <a:rPr lang="ro-RO" dirty="0"/>
              <a:t>ș</a:t>
            </a:r>
            <a:r>
              <a:rPr lang="ro-RO" dirty="0" smtClean="0"/>
              <a:t>i </a:t>
            </a:r>
            <a:r>
              <a:rPr lang="ro-RO" dirty="0" smtClean="0"/>
              <a:t>motoarele.</a:t>
            </a:r>
          </a:p>
          <a:p>
            <a:pPr>
              <a:lnSpc>
                <a:spcPct val="100000"/>
              </a:lnSpc>
            </a:pPr>
            <a:r>
              <a:rPr lang="ro-RO" dirty="0" smtClean="0"/>
              <a:t>Motivul pentru care nu </a:t>
            </a:r>
            <a:r>
              <a:rPr lang="ro-RO" dirty="0" smtClean="0"/>
              <a:t>utilizăm </a:t>
            </a:r>
            <a:r>
              <a:rPr lang="ro-RO" dirty="0" err="1" smtClean="0"/>
              <a:t>Raspberry</a:t>
            </a:r>
            <a:r>
              <a:rPr lang="ro-RO" dirty="0" smtClean="0"/>
              <a:t> </a:t>
            </a:r>
            <a:r>
              <a:rPr lang="ro-RO" dirty="0" smtClean="0"/>
              <a:t>Pi-</a:t>
            </a:r>
            <a:r>
              <a:rPr lang="ro-RO" dirty="0" err="1" smtClean="0"/>
              <a:t>ul</a:t>
            </a:r>
            <a:r>
              <a:rPr lang="ro-RO" dirty="0" smtClean="0"/>
              <a:t> </a:t>
            </a:r>
            <a:r>
              <a:rPr lang="ro-RO" dirty="0" smtClean="0"/>
              <a:t>și </a:t>
            </a:r>
            <a:r>
              <a:rPr lang="ro-RO" dirty="0" smtClean="0"/>
              <a:t>pentru sarcinile de hardware este maximizarea </a:t>
            </a:r>
            <a:r>
              <a:rPr lang="ro-RO" dirty="0" smtClean="0"/>
              <a:t>eficienței </a:t>
            </a:r>
            <a:r>
              <a:rPr lang="ro-RO" dirty="0" smtClean="0"/>
              <a:t>energetice. Daca </a:t>
            </a:r>
            <a:r>
              <a:rPr lang="ro-RO" dirty="0" smtClean="0"/>
              <a:t>dezactivăm funcția </a:t>
            </a:r>
            <a:r>
              <a:rPr lang="ro-RO" dirty="0" smtClean="0"/>
              <a:t>de </a:t>
            </a:r>
            <a:r>
              <a:rPr lang="ro-RO" dirty="0" err="1" smtClean="0"/>
              <a:t>machine</a:t>
            </a:r>
            <a:r>
              <a:rPr lang="ro-RO" dirty="0" smtClean="0"/>
              <a:t> </a:t>
            </a:r>
            <a:r>
              <a:rPr lang="ro-RO" dirty="0" err="1" smtClean="0"/>
              <a:t>vision</a:t>
            </a:r>
            <a:r>
              <a:rPr lang="ro-RO" dirty="0" smtClean="0"/>
              <a:t> (</a:t>
            </a:r>
            <a:r>
              <a:rPr lang="ro-RO" dirty="0" smtClean="0"/>
              <a:t>necesită </a:t>
            </a:r>
            <a:r>
              <a:rPr lang="ro-RO" dirty="0" smtClean="0"/>
              <a:t>doar setarea unui </a:t>
            </a:r>
            <a:r>
              <a:rPr lang="ro-RO" dirty="0" err="1" smtClean="0"/>
              <a:t>flag</a:t>
            </a:r>
            <a:r>
              <a:rPr lang="ro-RO" dirty="0" smtClean="0"/>
              <a:t> </a:t>
            </a:r>
            <a:r>
              <a:rPr lang="ro-RO" dirty="0" smtClean="0"/>
              <a:t>în </a:t>
            </a:r>
            <a:r>
              <a:rPr lang="ro-RO" dirty="0" smtClean="0"/>
              <a:t>cod), Alset poate </a:t>
            </a:r>
            <a:r>
              <a:rPr lang="ro-RO" dirty="0" smtClean="0"/>
              <a:t>funcționa fără </a:t>
            </a:r>
            <a:r>
              <a:rPr lang="ro-RO" dirty="0" err="1" smtClean="0"/>
              <a:t>Raspberry</a:t>
            </a:r>
            <a:r>
              <a:rPr lang="ro-RO" dirty="0" smtClean="0"/>
              <a:t> Pi</a:t>
            </a:r>
            <a:r>
              <a:rPr lang="ro-RO" dirty="0" smtClean="0"/>
              <a:t>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439935" y="5321828"/>
            <a:ext cx="176548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dirty="0" smtClean="0">
                <a:solidFill>
                  <a:srgbClr val="8A9B9B"/>
                </a:solidFill>
              </a:rPr>
              <a:t>GPS, utilizat pentru localizarea robotului </a:t>
            </a:r>
            <a:r>
              <a:rPr lang="ro-RO" sz="1050" dirty="0" smtClean="0">
                <a:solidFill>
                  <a:srgbClr val="8A9B9B"/>
                </a:solidFill>
              </a:rPr>
              <a:t>și </a:t>
            </a:r>
            <a:r>
              <a:rPr lang="ro-RO" sz="1050" dirty="0" smtClean="0">
                <a:solidFill>
                  <a:srgbClr val="8A9B9B"/>
                </a:solidFill>
              </a:rPr>
              <a:t>navigarea spre </a:t>
            </a:r>
            <a:r>
              <a:rPr lang="ro-RO" sz="1050" dirty="0" smtClean="0">
                <a:solidFill>
                  <a:srgbClr val="8A9B9B"/>
                </a:solidFill>
              </a:rPr>
              <a:t>destinație</a:t>
            </a:r>
            <a:r>
              <a:rPr lang="ro-RO" sz="1050" dirty="0" smtClean="0">
                <a:solidFill>
                  <a:srgbClr val="8A9B9B"/>
                </a:solidFill>
              </a:rPr>
              <a:t>.</a:t>
            </a:r>
            <a:r>
              <a:rPr lang="en-US" sz="1050" dirty="0" smtClean="0">
                <a:solidFill>
                  <a:srgbClr val="8A9B9B"/>
                </a:solidFill>
              </a:rPr>
              <a:t> Am ales </a:t>
            </a:r>
            <a:r>
              <a:rPr lang="en-US" sz="1050" dirty="0" err="1" smtClean="0">
                <a:solidFill>
                  <a:srgbClr val="8A9B9B"/>
                </a:solidFill>
              </a:rPr>
              <a:t>acest</a:t>
            </a:r>
            <a:r>
              <a:rPr lang="en-US" sz="1050" dirty="0" smtClean="0">
                <a:solidFill>
                  <a:srgbClr val="8A9B9B"/>
                </a:solidFill>
              </a:rPr>
              <a:t> model </a:t>
            </a:r>
            <a:r>
              <a:rPr lang="en-US" sz="1050" dirty="0" err="1" smtClean="0">
                <a:solidFill>
                  <a:srgbClr val="8A9B9B"/>
                </a:solidFill>
              </a:rPr>
              <a:t>datorit</a:t>
            </a:r>
            <a:r>
              <a:rPr lang="ro-RO" sz="1050" dirty="0" smtClean="0">
                <a:solidFill>
                  <a:srgbClr val="8A9B9B"/>
                </a:solidFill>
              </a:rPr>
              <a:t>ă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preciziei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sporite</a:t>
            </a:r>
            <a:r>
              <a:rPr lang="en-US" sz="1050" dirty="0" smtClean="0">
                <a:solidFill>
                  <a:srgbClr val="8A9B9B"/>
                </a:solidFill>
              </a:rPr>
              <a:t>.</a:t>
            </a:r>
            <a:endParaRPr lang="ro-RO" sz="1050" dirty="0">
              <a:solidFill>
                <a:srgbClr val="8A9B9B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22" y="592917"/>
            <a:ext cx="10058400" cy="5657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91422" y="5361852"/>
            <a:ext cx="14287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dirty="0" smtClean="0">
                <a:solidFill>
                  <a:srgbClr val="8A9B9B"/>
                </a:solidFill>
              </a:rPr>
              <a:t>Punte H pentru controlul motoarelor</a:t>
            </a:r>
            <a:r>
              <a:rPr lang="en-US" sz="1050" dirty="0" smtClean="0">
                <a:solidFill>
                  <a:srgbClr val="8A9B9B"/>
                </a:solidFill>
              </a:rPr>
              <a:t>, </a:t>
            </a:r>
            <a:r>
              <a:rPr lang="en-US" sz="1050" dirty="0" err="1" smtClean="0">
                <a:solidFill>
                  <a:srgbClr val="8A9B9B"/>
                </a:solidFill>
              </a:rPr>
              <a:t>aleas</a:t>
            </a:r>
            <a:r>
              <a:rPr lang="ro-RO" sz="1050" dirty="0" smtClean="0">
                <a:solidFill>
                  <a:srgbClr val="8A9B9B"/>
                </a:solidFill>
              </a:rPr>
              <a:t>ă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datorit</a:t>
            </a:r>
            <a:r>
              <a:rPr lang="ro-RO" sz="1050" dirty="0" smtClean="0">
                <a:solidFill>
                  <a:srgbClr val="8A9B9B"/>
                </a:solidFill>
              </a:rPr>
              <a:t>ă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toleran</a:t>
            </a:r>
            <a:r>
              <a:rPr lang="ro-RO" sz="1050" dirty="0" smtClean="0">
                <a:solidFill>
                  <a:srgbClr val="8A9B9B"/>
                </a:solidFill>
              </a:rPr>
              <a:t>ț</a:t>
            </a:r>
            <a:r>
              <a:rPr lang="en-US" sz="1050" dirty="0" err="1" smtClean="0">
                <a:solidFill>
                  <a:srgbClr val="8A9B9B"/>
                </a:solidFill>
              </a:rPr>
              <a:t>ei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crescute</a:t>
            </a:r>
            <a:r>
              <a:rPr lang="en-US" sz="1050" dirty="0" smtClean="0">
                <a:solidFill>
                  <a:srgbClr val="8A9B9B"/>
                </a:solidFill>
              </a:rPr>
              <a:t> de </a:t>
            </a:r>
            <a:r>
              <a:rPr lang="en-US" sz="1050" dirty="0" err="1" smtClean="0">
                <a:solidFill>
                  <a:srgbClr val="8A9B9B"/>
                </a:solidFill>
              </a:rPr>
              <a:t>curent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smtClean="0">
                <a:solidFill>
                  <a:srgbClr val="8A9B9B"/>
                </a:solidFill>
              </a:rPr>
              <a:t>pe </a:t>
            </a:r>
            <a:r>
              <a:rPr lang="en-US" sz="1050" dirty="0" err="1" smtClean="0">
                <a:solidFill>
                  <a:srgbClr val="8A9B9B"/>
                </a:solidFill>
              </a:rPr>
              <a:t>fiecare</a:t>
            </a:r>
            <a:r>
              <a:rPr lang="en-US" sz="1050" dirty="0" smtClean="0">
                <a:solidFill>
                  <a:srgbClr val="8A9B9B"/>
                </a:solidFill>
              </a:rPr>
              <a:t> canal</a:t>
            </a:r>
            <a:endParaRPr lang="ro-RO" sz="1050" dirty="0">
              <a:solidFill>
                <a:srgbClr val="8A9B9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8048" y="5321828"/>
            <a:ext cx="146685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dirty="0" smtClean="0">
                <a:solidFill>
                  <a:srgbClr val="8A9B9B"/>
                </a:solidFill>
              </a:rPr>
              <a:t>Doi senzori ultrasonici pentru navigare si evitarea </a:t>
            </a:r>
            <a:r>
              <a:rPr lang="ro-RO" sz="1050" dirty="0" err="1" smtClean="0">
                <a:solidFill>
                  <a:srgbClr val="8A9B9B"/>
                </a:solidFill>
              </a:rPr>
              <a:t>obsacolelor</a:t>
            </a:r>
            <a:r>
              <a:rPr lang="en-US" sz="1050" dirty="0" smtClean="0">
                <a:solidFill>
                  <a:srgbClr val="8A9B9B"/>
                </a:solidFill>
              </a:rPr>
              <a:t>, </a:t>
            </a:r>
            <a:r>
              <a:rPr lang="en-US" sz="1050" dirty="0" err="1" smtClean="0">
                <a:solidFill>
                  <a:srgbClr val="8A9B9B"/>
                </a:solidFill>
              </a:rPr>
              <a:t>avantajosi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financiar</a:t>
            </a:r>
            <a:r>
              <a:rPr lang="en-US" sz="1050" dirty="0" smtClean="0">
                <a:solidFill>
                  <a:srgbClr val="8A9B9B"/>
                </a:solidFill>
              </a:rPr>
              <a:t> fata de </a:t>
            </a:r>
            <a:r>
              <a:rPr lang="en-US" sz="1050" dirty="0" err="1" smtClean="0">
                <a:solidFill>
                  <a:srgbClr val="8A9B9B"/>
                </a:solidFill>
              </a:rPr>
              <a:t>senzorii</a:t>
            </a:r>
            <a:r>
              <a:rPr lang="en-US" sz="1050" dirty="0" smtClean="0">
                <a:solidFill>
                  <a:srgbClr val="8A9B9B"/>
                </a:solidFill>
              </a:rPr>
              <a:t> de </a:t>
            </a:r>
            <a:r>
              <a:rPr lang="en-US" sz="1050" dirty="0" err="1" smtClean="0">
                <a:solidFill>
                  <a:srgbClr val="8A9B9B"/>
                </a:solidFill>
              </a:rPr>
              <a:t>distanta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infrarosii</a:t>
            </a:r>
            <a:endParaRPr lang="ro-RO" sz="1050" dirty="0">
              <a:solidFill>
                <a:srgbClr val="8A9B9B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34661" y="5401318"/>
            <a:ext cx="12573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50" dirty="0" smtClean="0">
                <a:solidFill>
                  <a:srgbClr val="8A9B9B"/>
                </a:solidFill>
              </a:rPr>
              <a:t>Accelerometru + giroscop pentru orientare in </a:t>
            </a:r>
            <a:r>
              <a:rPr lang="ro-RO" sz="1050" dirty="0" smtClean="0">
                <a:solidFill>
                  <a:srgbClr val="8A9B9B"/>
                </a:solidFill>
              </a:rPr>
              <a:t>spațiu</a:t>
            </a:r>
            <a:endParaRPr lang="ro-RO" sz="1050" dirty="0">
              <a:solidFill>
                <a:srgbClr val="8A9B9B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4561" y="5361852"/>
            <a:ext cx="1135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50" dirty="0" smtClean="0">
                <a:solidFill>
                  <a:srgbClr val="8A9B9B"/>
                </a:solidFill>
              </a:rPr>
              <a:t>Busolă folosită </a:t>
            </a:r>
            <a:r>
              <a:rPr lang="ro-RO" sz="1050" dirty="0" smtClean="0">
                <a:solidFill>
                  <a:srgbClr val="8A9B9B"/>
                </a:solidFill>
              </a:rPr>
              <a:t>î</a:t>
            </a:r>
            <a:r>
              <a:rPr lang="ro-RO" sz="1050" dirty="0" smtClean="0">
                <a:solidFill>
                  <a:srgbClr val="8A9B9B"/>
                </a:solidFill>
              </a:rPr>
              <a:t>mpreună </a:t>
            </a:r>
            <a:r>
              <a:rPr lang="ro-RO" sz="1050" dirty="0" smtClean="0">
                <a:solidFill>
                  <a:srgbClr val="8A9B9B"/>
                </a:solidFill>
              </a:rPr>
              <a:t>cu giroscopul </a:t>
            </a:r>
            <a:r>
              <a:rPr lang="ro-RO" sz="1050" dirty="0">
                <a:solidFill>
                  <a:srgbClr val="8A9B9B"/>
                </a:solidFill>
              </a:rPr>
              <a:t>ș</a:t>
            </a:r>
            <a:r>
              <a:rPr lang="ro-RO" sz="1050" dirty="0" smtClean="0">
                <a:solidFill>
                  <a:srgbClr val="8A9B9B"/>
                </a:solidFill>
              </a:rPr>
              <a:t>i </a:t>
            </a:r>
            <a:r>
              <a:rPr lang="ro-RO" sz="1050" dirty="0" smtClean="0">
                <a:solidFill>
                  <a:srgbClr val="8A9B9B"/>
                </a:solidFill>
              </a:rPr>
              <a:t>GPS-ul</a:t>
            </a:r>
            <a:endParaRPr lang="ro-RO" sz="1050" dirty="0">
              <a:solidFill>
                <a:srgbClr val="8A9B9B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4500" y="667777"/>
            <a:ext cx="4191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dirty="0" smtClean="0">
                <a:solidFill>
                  <a:srgbClr val="8A9B9B"/>
                </a:solidFill>
              </a:rPr>
              <a:t>ESP32 &amp; ESP8266 pentru joystick-</a:t>
            </a:r>
            <a:r>
              <a:rPr lang="ro-RO" sz="1050" dirty="0" err="1" smtClean="0">
                <a:solidFill>
                  <a:srgbClr val="8A9B9B"/>
                </a:solidFill>
              </a:rPr>
              <a:t>ul</a:t>
            </a:r>
            <a:r>
              <a:rPr lang="ro-RO" sz="1050" dirty="0" smtClean="0">
                <a:solidFill>
                  <a:srgbClr val="8A9B9B"/>
                </a:solidFill>
              </a:rPr>
              <a:t> </a:t>
            </a:r>
            <a:r>
              <a:rPr lang="ro-RO" sz="1050" dirty="0" smtClean="0">
                <a:solidFill>
                  <a:srgbClr val="8A9B9B"/>
                </a:solidFill>
              </a:rPr>
              <a:t>opțional</a:t>
            </a:r>
            <a:r>
              <a:rPr lang="ro-RO" sz="1050" dirty="0" smtClean="0">
                <a:solidFill>
                  <a:srgbClr val="8A9B9B"/>
                </a:solidFill>
              </a:rPr>
              <a:t>, </a:t>
            </a:r>
            <a:r>
              <a:rPr lang="ro-RO" sz="1050" dirty="0" smtClean="0">
                <a:solidFill>
                  <a:srgbClr val="8A9B9B"/>
                </a:solidFill>
              </a:rPr>
              <a:t>asigură comunicațiile </a:t>
            </a:r>
            <a:r>
              <a:rPr lang="ro-RO" sz="1050" dirty="0" smtClean="0">
                <a:solidFill>
                  <a:srgbClr val="8A9B9B"/>
                </a:solidFill>
              </a:rPr>
              <a:t>dintre joystick </a:t>
            </a:r>
            <a:r>
              <a:rPr lang="ro-RO" sz="1050" dirty="0" smtClean="0">
                <a:solidFill>
                  <a:srgbClr val="8A9B9B"/>
                </a:solidFill>
              </a:rPr>
              <a:t>și </a:t>
            </a:r>
            <a:r>
              <a:rPr lang="ro-RO" sz="1050" dirty="0" smtClean="0">
                <a:solidFill>
                  <a:srgbClr val="8A9B9B"/>
                </a:solidFill>
              </a:rPr>
              <a:t>robot. ESP8266 se </a:t>
            </a:r>
            <a:r>
              <a:rPr lang="ro-RO" sz="1050" dirty="0" smtClean="0">
                <a:solidFill>
                  <a:srgbClr val="8A9B9B"/>
                </a:solidFill>
              </a:rPr>
              <a:t>conectează </a:t>
            </a:r>
            <a:r>
              <a:rPr lang="ro-RO" sz="1050" dirty="0" smtClean="0">
                <a:solidFill>
                  <a:srgbClr val="8A9B9B"/>
                </a:solidFill>
              </a:rPr>
              <a:t>la Alset, iar la joystick este necesar ESP32 pentru pinii </a:t>
            </a:r>
            <a:r>
              <a:rPr lang="ro-RO" sz="1050" dirty="0" smtClean="0">
                <a:solidFill>
                  <a:srgbClr val="8A9B9B"/>
                </a:solidFill>
              </a:rPr>
              <a:t>analogi.</a:t>
            </a:r>
            <a:endParaRPr lang="ro-RO" sz="1050" dirty="0">
              <a:solidFill>
                <a:srgbClr val="8A9B9B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38950" y="460027"/>
            <a:ext cx="210502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50" dirty="0" smtClean="0">
                <a:solidFill>
                  <a:srgbClr val="8A9B9B"/>
                </a:solidFill>
              </a:rPr>
              <a:t>Matrice de cinci senzori de reflectivitate </a:t>
            </a:r>
            <a:r>
              <a:rPr lang="ro-RO" sz="1050" dirty="0" smtClean="0">
                <a:solidFill>
                  <a:srgbClr val="8A9B9B"/>
                </a:solidFill>
              </a:rPr>
              <a:t>infraroșii </a:t>
            </a:r>
            <a:r>
              <a:rPr lang="ro-RO" sz="1050" dirty="0" smtClean="0">
                <a:solidFill>
                  <a:srgbClr val="8A9B9B"/>
                </a:solidFill>
              </a:rPr>
              <a:t>pentru </a:t>
            </a:r>
            <a:r>
              <a:rPr lang="ro-RO" sz="1050" dirty="0" smtClean="0">
                <a:solidFill>
                  <a:srgbClr val="8A9B9B"/>
                </a:solidFill>
              </a:rPr>
              <a:t>obținerea poziției relativă </a:t>
            </a:r>
            <a:r>
              <a:rPr lang="ro-RO" sz="1050" dirty="0" smtClean="0">
                <a:solidFill>
                  <a:srgbClr val="8A9B9B"/>
                </a:solidFill>
              </a:rPr>
              <a:t>la traseu</a:t>
            </a:r>
            <a:r>
              <a:rPr lang="en-US" sz="1050" dirty="0" smtClean="0">
                <a:solidFill>
                  <a:srgbClr val="8A9B9B"/>
                </a:solidFill>
              </a:rPr>
              <a:t>; </a:t>
            </a:r>
            <a:r>
              <a:rPr lang="en-US" sz="1050" dirty="0" err="1" smtClean="0">
                <a:solidFill>
                  <a:srgbClr val="8A9B9B"/>
                </a:solidFill>
              </a:rPr>
              <a:t>acest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senzor</a:t>
            </a:r>
            <a:r>
              <a:rPr lang="en-US" sz="1050" dirty="0" smtClean="0">
                <a:solidFill>
                  <a:srgbClr val="8A9B9B"/>
                </a:solidFill>
              </a:rPr>
              <a:t> a fost ales </a:t>
            </a:r>
            <a:r>
              <a:rPr lang="en-US" sz="1050" dirty="0" err="1" smtClean="0">
                <a:solidFill>
                  <a:srgbClr val="8A9B9B"/>
                </a:solidFill>
              </a:rPr>
              <a:t>datorit</a:t>
            </a:r>
            <a:r>
              <a:rPr lang="ro-RO" sz="1050" dirty="0" smtClean="0">
                <a:solidFill>
                  <a:srgbClr val="8A9B9B"/>
                </a:solidFill>
              </a:rPr>
              <a:t>ă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iesirii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analoge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smtClean="0">
                <a:solidFill>
                  <a:srgbClr val="8A9B9B"/>
                </a:solidFill>
              </a:rPr>
              <a:t>ideal</a:t>
            </a:r>
            <a:r>
              <a:rPr lang="ro-RO" sz="1050" dirty="0" smtClean="0">
                <a:solidFill>
                  <a:srgbClr val="8A9B9B"/>
                </a:solidFill>
              </a:rPr>
              <a:t>ă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smtClean="0">
                <a:solidFill>
                  <a:srgbClr val="8A9B9B"/>
                </a:solidFill>
              </a:rPr>
              <a:t>pentru </a:t>
            </a:r>
            <a:r>
              <a:rPr lang="en-US" sz="1050" dirty="0" err="1" smtClean="0">
                <a:solidFill>
                  <a:srgbClr val="8A9B9B"/>
                </a:solidFill>
              </a:rPr>
              <a:t>controlul</a:t>
            </a:r>
            <a:r>
              <a:rPr lang="en-US" sz="1050" dirty="0" smtClean="0">
                <a:solidFill>
                  <a:srgbClr val="8A9B9B"/>
                </a:solidFill>
              </a:rPr>
              <a:t> PD.</a:t>
            </a:r>
            <a:endParaRPr lang="ro-RO" sz="1050" dirty="0">
              <a:solidFill>
                <a:srgbClr val="8A9B9B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65846" y="621609"/>
            <a:ext cx="2143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 smtClean="0">
                <a:solidFill>
                  <a:srgbClr val="8A9B9B"/>
                </a:solidFill>
              </a:rPr>
              <a:t>Senzor</a:t>
            </a:r>
            <a:r>
              <a:rPr lang="en-US" sz="1050" dirty="0" smtClean="0">
                <a:solidFill>
                  <a:srgbClr val="8A9B9B"/>
                </a:solidFill>
              </a:rPr>
              <a:t> RFID pentru </a:t>
            </a:r>
            <a:r>
              <a:rPr lang="en-US" sz="1050" dirty="0" err="1" smtClean="0">
                <a:solidFill>
                  <a:srgbClr val="8A9B9B"/>
                </a:solidFill>
              </a:rPr>
              <a:t>sistemul</a:t>
            </a:r>
            <a:r>
              <a:rPr lang="en-US" sz="1050" dirty="0" smtClean="0">
                <a:solidFill>
                  <a:srgbClr val="8A9B9B"/>
                </a:solidFill>
              </a:rPr>
              <a:t> de “GPS” </a:t>
            </a:r>
            <a:r>
              <a:rPr lang="en-US" sz="1050" dirty="0" err="1" smtClean="0">
                <a:solidFill>
                  <a:srgbClr val="8A9B9B"/>
                </a:solidFill>
              </a:rPr>
              <a:t>simulat</a:t>
            </a:r>
            <a:r>
              <a:rPr lang="en-US" sz="1050" dirty="0" smtClean="0">
                <a:solidFill>
                  <a:srgbClr val="8A9B9B"/>
                </a:solidFill>
              </a:rPr>
              <a:t>, la </a:t>
            </a:r>
            <a:r>
              <a:rPr lang="en-US" sz="1050" dirty="0" smtClean="0">
                <a:solidFill>
                  <a:srgbClr val="8A9B9B"/>
                </a:solidFill>
              </a:rPr>
              <a:t>scar</a:t>
            </a:r>
            <a:r>
              <a:rPr lang="ro-RO" sz="1050" dirty="0" smtClean="0">
                <a:solidFill>
                  <a:srgbClr val="8A9B9B"/>
                </a:solidFill>
              </a:rPr>
              <a:t>ă</a:t>
            </a:r>
            <a:r>
              <a:rPr lang="en-US" sz="1050" dirty="0" smtClean="0">
                <a:solidFill>
                  <a:srgbClr val="8A9B9B"/>
                </a:solidFill>
              </a:rPr>
              <a:t> mic</a:t>
            </a:r>
            <a:r>
              <a:rPr lang="ro-RO" sz="1050" dirty="0" smtClean="0">
                <a:solidFill>
                  <a:srgbClr val="8A9B9B"/>
                </a:solidFill>
              </a:rPr>
              <a:t>ă</a:t>
            </a:r>
            <a:r>
              <a:rPr lang="en-US" sz="1050" dirty="0" smtClean="0">
                <a:solidFill>
                  <a:srgbClr val="8A9B9B"/>
                </a:solidFill>
              </a:rPr>
              <a:t>, </a:t>
            </a:r>
            <a:r>
              <a:rPr lang="en-US" sz="1050" dirty="0" smtClean="0">
                <a:solidFill>
                  <a:srgbClr val="8A9B9B"/>
                </a:solidFill>
              </a:rPr>
              <a:t>de mare precizie, care </a:t>
            </a:r>
            <a:r>
              <a:rPr lang="en-US" sz="1050" dirty="0" err="1" smtClean="0">
                <a:solidFill>
                  <a:srgbClr val="8A9B9B"/>
                </a:solidFill>
              </a:rPr>
              <a:t>utilizeaz</a:t>
            </a:r>
            <a:r>
              <a:rPr lang="ro-RO" sz="1050" dirty="0" smtClean="0">
                <a:solidFill>
                  <a:srgbClr val="8A9B9B"/>
                </a:solidFill>
              </a:rPr>
              <a:t>ă</a:t>
            </a:r>
            <a:r>
              <a:rPr lang="en-US" sz="1050" dirty="0" smtClean="0">
                <a:solidFill>
                  <a:srgbClr val="8A9B9B"/>
                </a:solidFill>
              </a:rPr>
              <a:t> </a:t>
            </a:r>
            <a:r>
              <a:rPr lang="en-US" sz="1050" dirty="0" err="1" smtClean="0">
                <a:solidFill>
                  <a:srgbClr val="8A9B9B"/>
                </a:solidFill>
              </a:rPr>
              <a:t>stickere</a:t>
            </a:r>
            <a:r>
              <a:rPr lang="en-US" sz="1050" dirty="0" smtClean="0">
                <a:solidFill>
                  <a:srgbClr val="8A9B9B"/>
                </a:solidFill>
              </a:rPr>
              <a:t> RFID</a:t>
            </a:r>
            <a:endParaRPr lang="ro-RO" sz="1050" dirty="0">
              <a:solidFill>
                <a:srgbClr val="8A9B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32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" y="0"/>
            <a:ext cx="12191704" cy="68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infopath/2007/PartnerControls"/>
    <ds:schemaRef ds:uri="http://schemas.microsoft.com/sharepoint/v3"/>
    <ds:schemaRef ds:uri="6dc4bcd6-49db-4c07-9060-8acfc67cef9f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b0879af-3eba-417a-a55a-ffe6dcd6ca77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0</TotalTime>
  <Words>1620</Words>
  <Application>Microsoft Office PowerPoint</Application>
  <PresentationFormat>Widescreen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Lucida Grande</vt:lpstr>
      <vt:lpstr>Verdana</vt:lpstr>
      <vt:lpstr>Wingdings</vt:lpstr>
      <vt:lpstr>Office Theme</vt:lpstr>
      <vt:lpstr>Alset</vt:lpstr>
      <vt:lpstr>Cuprins</vt:lpstr>
      <vt:lpstr>Rezumat</vt:lpstr>
      <vt:lpstr>Utilitate practică</vt:lpstr>
      <vt:lpstr>Alte posibile aplicații</vt:lpstr>
      <vt:lpstr>Mecanică</vt:lpstr>
      <vt:lpstr>Electronică</vt:lpstr>
      <vt:lpstr>PowerPoint Presentation</vt:lpstr>
      <vt:lpstr>PowerPoint Presentation</vt:lpstr>
      <vt:lpstr>Software</vt:lpstr>
      <vt:lpstr>Despre cod</vt:lpstr>
      <vt:lpstr>To-Do</vt:lpstr>
      <vt:lpstr>Vă mulțumim!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2021-05-08T13:41:31Z</dcterms:created>
  <dcterms:modified xsi:type="dcterms:W3CDTF">2021-05-09T17:53:39Z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